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53" r:id="rId1"/>
    <p:sldMasterId id="2147483865" r:id="rId2"/>
  </p:sldMasterIdLst>
  <p:notesMasterIdLst>
    <p:notesMasterId r:id="rId49"/>
  </p:notesMasterIdLst>
  <p:sldIdLst>
    <p:sldId id="256" r:id="rId3"/>
    <p:sldId id="319" r:id="rId4"/>
    <p:sldId id="321" r:id="rId5"/>
    <p:sldId id="333" r:id="rId6"/>
    <p:sldId id="320" r:id="rId7"/>
    <p:sldId id="323" r:id="rId8"/>
    <p:sldId id="329" r:id="rId9"/>
    <p:sldId id="330" r:id="rId10"/>
    <p:sldId id="322" r:id="rId11"/>
    <p:sldId id="334" r:id="rId12"/>
    <p:sldId id="365" r:id="rId13"/>
    <p:sldId id="359" r:id="rId14"/>
    <p:sldId id="332" r:id="rId15"/>
    <p:sldId id="362" r:id="rId16"/>
    <p:sldId id="366" r:id="rId17"/>
    <p:sldId id="363" r:id="rId18"/>
    <p:sldId id="361" r:id="rId19"/>
    <p:sldId id="324" r:id="rId20"/>
    <p:sldId id="326" r:id="rId21"/>
    <p:sldId id="328" r:id="rId22"/>
    <p:sldId id="292" r:id="rId23"/>
    <p:sldId id="327" r:id="rId24"/>
    <p:sldId id="335" r:id="rId25"/>
    <p:sldId id="262" r:id="rId26"/>
    <p:sldId id="336" r:id="rId27"/>
    <p:sldId id="338" r:id="rId28"/>
    <p:sldId id="339" r:id="rId29"/>
    <p:sldId id="340" r:id="rId30"/>
    <p:sldId id="341" r:id="rId31"/>
    <p:sldId id="342" r:id="rId32"/>
    <p:sldId id="343" r:id="rId33"/>
    <p:sldId id="345" r:id="rId34"/>
    <p:sldId id="344" r:id="rId35"/>
    <p:sldId id="346" r:id="rId36"/>
    <p:sldId id="347" r:id="rId37"/>
    <p:sldId id="348" r:id="rId38"/>
    <p:sldId id="349" r:id="rId39"/>
    <p:sldId id="350" r:id="rId40"/>
    <p:sldId id="364" r:id="rId41"/>
    <p:sldId id="351" r:id="rId42"/>
    <p:sldId id="352" r:id="rId43"/>
    <p:sldId id="353" r:id="rId44"/>
    <p:sldId id="354" r:id="rId45"/>
    <p:sldId id="356" r:id="rId46"/>
    <p:sldId id="357" r:id="rId47"/>
    <p:sldId id="358" r:id="rId48"/>
  </p:sldIdLst>
  <p:sldSz cx="9144000" cy="5715000" type="screen16x10"/>
  <p:notesSz cx="6858000" cy="9144000"/>
  <p:embeddedFontLst>
    <p:embeddedFont>
      <p:font typeface="MS Gothic" pitchFamily="49" charset="-128"/>
      <p:regular r:id="rId50"/>
    </p:embeddedFont>
    <p:embeddedFont>
      <p:font typeface="맑은 고딕" pitchFamily="50" charset="-127"/>
      <p:regular r:id="rId51"/>
      <p:bold r:id="rId52"/>
    </p:embeddedFont>
    <p:embeddedFont>
      <p:font typeface="대한민국정부상징체 R" pitchFamily="18" charset="-127"/>
      <p:regular r:id="rId53"/>
    </p:embeddedFont>
  </p:embeddedFontLst>
  <p:defaultTextStyle>
    <a:defPPr>
      <a:defRPr lang="ko-KR"/>
    </a:defPPr>
    <a:lvl1pPr marL="0" algn="l" defTabSz="950881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5441" algn="l" defTabSz="950881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0881" algn="l" defTabSz="950881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26321" algn="l" defTabSz="950881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01761" algn="l" defTabSz="950881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77202" algn="l" defTabSz="950881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52643" algn="l" defTabSz="950881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28082" algn="l" defTabSz="950881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03523" algn="l" defTabSz="950881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371"/>
    <a:srgbClr val="595959"/>
    <a:srgbClr val="FFCC00"/>
    <a:srgbClr val="EFEAE2"/>
    <a:srgbClr val="6B6B6B"/>
    <a:srgbClr val="FCEA04"/>
    <a:srgbClr val="D8C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>
      <p:cViewPr>
        <p:scale>
          <a:sx n="100" d="100"/>
          <a:sy n="100" d="100"/>
        </p:scale>
        <p:origin x="-1944" y="-66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39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111111111111111111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2222222222222222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31133333333333333333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69546499527554"/>
          <c:y val="0.27080348227647477"/>
          <c:w val="0.64133770022969239"/>
          <c:h val="0.729196517723525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국내여행 경험</c:v>
                </c:pt>
              </c:strCache>
            </c:strRef>
          </c:tx>
          <c:dPt>
            <c:idx val="0"/>
            <c:bubble3D val="0"/>
            <c:spPr>
              <a:solidFill>
                <a:srgbClr val="0D437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6F9-4DE8-9507-025D7D3D1DCC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86F9-4DE8-9507-025D7D3D1DCC}"/>
              </c:ext>
            </c:extLst>
          </c:dPt>
          <c:dLbls>
            <c:dLbl>
              <c:idx val="0"/>
              <c:layout>
                <c:manualLayout>
                  <c:x val="-7.1370370370370376E-2"/>
                  <c:y val="1.474611111111111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bg1"/>
                        </a:solidFill>
                        <a:latin typeface="대한민국정부상징체 R" pitchFamily="18" charset="-127"/>
                        <a:ea typeface="대한민국정부상징체 R" pitchFamily="18" charset="-127"/>
                        <a:cs typeface="+mn-cs"/>
                      </a:defRPr>
                    </a:pPr>
                    <a:r>
                      <a:rPr lang="ko-KR" altLang="en-US" sz="1600" dirty="0" smtClean="0">
                        <a:solidFill>
                          <a:schemeClr val="bg1"/>
                        </a:solidFill>
                        <a:latin typeface="대한민국정부상징체 R" pitchFamily="18" charset="-127"/>
                        <a:ea typeface="대한민국정부상징체 R" pitchFamily="18" charset="-127"/>
                      </a:rPr>
                      <a:t>있다 </a:t>
                    </a:r>
                    <a:r>
                      <a:rPr lang="en-US" altLang="ko-KR" sz="1600" dirty="0" smtClean="0">
                        <a:solidFill>
                          <a:schemeClr val="bg1"/>
                        </a:solidFill>
                        <a:latin typeface="대한민국정부상징체 R" pitchFamily="18" charset="-127"/>
                        <a:ea typeface="대한민국정부상징체 R" pitchFamily="18" charset="-127"/>
                      </a:rPr>
                      <a:t>90%</a:t>
                    </a:r>
                    <a:endParaRPr lang="en-US" altLang="ko-KR" sz="1600" dirty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0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34506204698394133"/>
                      <c:h val="0.2038931378440601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6F9-4DE8-9507-025D7D3D1DCC}"/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6F9-4DE8-9507-025D7D3D1D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대한민국정부상징체 R" pitchFamily="18" charset="-127"/>
                    <a:ea typeface="대한민국정부상징체 R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예</c:v>
                </c:pt>
                <c:pt idx="1">
                  <c:v>아니오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90.1</c:v>
                </c:pt>
                <c:pt idx="1">
                  <c:v>9.9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F9-4DE8-9507-025D7D3D1DCC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대한민국정부상징체 R" pitchFamily="18" charset="-127"/>
                <a:ea typeface="대한민국정부상징체 R" pitchFamily="18" charset="-127"/>
                <a:cs typeface="+mn-cs"/>
              </a:defRPr>
            </a:pPr>
            <a:r>
              <a:rPr lang="ko-KR" altLang="en-US" sz="2000" dirty="0">
                <a:solidFill>
                  <a:sysClr val="windowText" lastClr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국내여행 횟수 총량</a:t>
            </a:r>
          </a:p>
        </c:rich>
      </c:tx>
      <c:layout>
        <c:manualLayout>
          <c:xMode val="edge"/>
          <c:yMode val="edge"/>
          <c:x val="0.1796537037037037"/>
          <c:y val="3.0221388888888888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3.6736639841293509E-2"/>
          <c:y val="0.15459518247102921"/>
          <c:w val="0.92652672031741301"/>
          <c:h val="0.707937853798961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18년 상반기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여행 횟수 총량(천회)</c:v>
                </c:pt>
              </c:strCache>
            </c:strRef>
          </c:cat>
          <c:val>
            <c:numRef>
              <c:f>Sheet1!$B$2</c:f>
              <c:numCache>
                <c:formatCode>#,##0</c:formatCode>
                <c:ptCount val="1"/>
                <c:pt idx="0">
                  <c:v>150577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DE-4927-8B77-46DDCC8625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19년 상반기</c:v>
                </c:pt>
              </c:strCache>
            </c:strRef>
          </c:tx>
          <c:spPr>
            <a:solidFill>
              <a:srgbClr val="0D437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93DE-4927-8B77-46DDCC862527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여행 횟수 총량(천회)</c:v>
                </c:pt>
              </c:strCache>
            </c:strRef>
          </c:cat>
          <c:val>
            <c:numRef>
              <c:f>Sheet1!$C$2</c:f>
              <c:numCache>
                <c:formatCode>#,##0</c:formatCode>
                <c:ptCount val="1"/>
                <c:pt idx="0">
                  <c:v>166038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3DE-4927-8B77-46DDCC86252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93937152"/>
        <c:axId val="293938688"/>
      </c:barChart>
      <c:catAx>
        <c:axId val="2939371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93938688"/>
        <c:crosses val="autoZero"/>
        <c:auto val="1"/>
        <c:lblAlgn val="ctr"/>
        <c:lblOffset val="100"/>
        <c:noMultiLvlLbl val="0"/>
      </c:catAx>
      <c:valAx>
        <c:axId val="293938688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29393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11524602109582478"/>
          <c:y val="0.92210875456322539"/>
          <c:w val="0.78286673593245715"/>
          <c:h val="7.78915045790830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대한민국정부상징체 R" pitchFamily="18" charset="-127"/>
              <a:ea typeface="대한민국정부상징체 R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대한민국정부상징체 R" pitchFamily="18" charset="-127"/>
              <a:ea typeface="대한민국정부상징체 R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코로나19 종식 후 가장 하고싶은 일</c:v>
                </c:pt>
              </c:strCache>
            </c:strRef>
          </c:tx>
          <c:dPt>
            <c:idx val="0"/>
            <c:bubble3D val="0"/>
            <c:spPr>
              <a:solidFill>
                <a:srgbClr val="0D437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3F6-42F0-A8AB-44F1B08812C6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D3F6-42F0-A8AB-44F1B08812C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A20C-4E97-B625-7B6CC0B0386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3F6-42F0-A8AB-44F1B08812C6}"/>
              </c:ext>
            </c:extLst>
          </c:dPt>
          <c:dPt>
            <c:idx val="4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D3F6-42F0-A8AB-44F1B08812C6}"/>
              </c:ext>
            </c:extLst>
          </c:dPt>
          <c:dLbls>
            <c:dLbl>
              <c:idx val="0"/>
              <c:delete val="1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17775380436204169"/>
                      <c:h val="0.16667459367132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D3F6-42F0-A8AB-44F1B08812C6}"/>
                </c:ext>
              </c:extLst>
            </c:dLbl>
            <c:dLbl>
              <c:idx val="3"/>
              <c:layout>
                <c:manualLayout>
                  <c:x val="-2.1959917444543428E-3"/>
                  <c:y val="6.1915972712119488E-3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dirty="0">
                        <a:latin typeface="대한민국정부상징체 R" pitchFamily="18" charset="-127"/>
                        <a:ea typeface="대한민국정부상징체 R" pitchFamily="18" charset="-127"/>
                      </a:rPr>
                      <a:t>영화</a:t>
                    </a:r>
                    <a:r>
                      <a:rPr lang="en-US" altLang="ko-KR" dirty="0">
                        <a:latin typeface="대한민국정부상징체 R" pitchFamily="18" charset="-127"/>
                        <a:ea typeface="대한민국정부상징체 R" pitchFamily="18" charset="-127"/>
                      </a:rPr>
                      <a:t>,</a:t>
                    </a:r>
                  </a:p>
                  <a:p>
                    <a:r>
                      <a:rPr lang="ko-KR" altLang="en-US" dirty="0">
                        <a:latin typeface="대한민국정부상징체 R" pitchFamily="18" charset="-127"/>
                        <a:ea typeface="대한민국정부상징체 R" pitchFamily="18" charset="-127"/>
                      </a:rPr>
                      <a:t>공연 관람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D3F6-42F0-A8AB-44F1B08812C6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ko-KR" altLang="en-US" dirty="0" smtClean="0"/>
                      <a:t>기타</a:t>
                    </a:r>
                    <a:endParaRPr lang="ko-KR" alt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D3F6-42F0-A8AB-44F1B08812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대한민국정부상징체 R" pitchFamily="18" charset="-127"/>
                    <a:ea typeface="대한민국정부상징체 R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국내여행</c:v>
                </c:pt>
                <c:pt idx="1">
                  <c:v>지인모임</c:v>
                </c:pt>
                <c:pt idx="2">
                  <c:v>국외여행</c:v>
                </c:pt>
                <c:pt idx="3">
                  <c:v>영화, 공연 관람</c:v>
                </c:pt>
                <c:pt idx="4">
                  <c:v>운동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47</c:v>
                </c:pt>
                <c:pt idx="1">
                  <c:v>16.399999999999999</c:v>
                </c:pt>
                <c:pt idx="2">
                  <c:v>15.6</c:v>
                </c:pt>
                <c:pt idx="3">
                  <c:v>14.2</c:v>
                </c:pt>
                <c:pt idx="4">
                  <c:v>6.8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3F6-42F0-A8AB-44F1B08812C6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2CAF7-A406-4D2F-AC19-A3D764D8494E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1E0B-096A-423B-BB75-633411EACE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08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10433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5216" algn="l" defTabSz="810433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10433" algn="l" defTabSz="810433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15649" algn="l" defTabSz="810433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20865" algn="l" defTabSz="810433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26082" algn="l" defTabSz="810433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31298" algn="l" defTabSz="810433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36515" algn="l" defTabSz="810433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41731" algn="l" defTabSz="810433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1E0B-096A-423B-BB75-633411EACED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971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1E0B-096A-423B-BB75-633411EACED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975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97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5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0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15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0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26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31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36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4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E16-B63C-45A2-A908-4EE8BEDE4A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5D31-2215-4907-A066-8DFC3BFB9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668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E16-B63C-45A2-A908-4EE8BEDE4A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5D31-2215-4907-A066-8DFC3BFB9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47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28866"/>
            <a:ext cx="2228850" cy="487627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3" y="228866"/>
            <a:ext cx="6534150" cy="487627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E16-B63C-45A2-A908-4EE8BEDE4A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5D31-2215-4907-A066-8DFC3BFB9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559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 smtClean="0"/>
              <a:t>자바기반 안드로이드 앱 개발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ko-KR" altLang="en-US" smtClean="0"/>
              <a:t>공존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altLang="ko-KR" smtClean="0"/>
              <a:t>2020-07-22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25454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4825"/>
            <a:ext cx="7772400" cy="12255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91DB-7C6C-4EA8-A693-CAD54819B6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439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91DB-7C6C-4EA8-A693-CAD54819B6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266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91DB-7C6C-4EA8-A693-CAD54819B6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108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91DB-7C6C-4EA8-A693-CAD54819B6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422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525"/>
            <a:ext cx="4040188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925"/>
            <a:ext cx="4040188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279525"/>
            <a:ext cx="4041775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812925"/>
            <a:ext cx="4041775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91DB-7C6C-4EA8-A693-CAD54819B6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135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91DB-7C6C-4EA8-A693-CAD54819B6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1627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91DB-7C6C-4EA8-A693-CAD54819B6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E16-B63C-45A2-A908-4EE8BEDE4A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5D31-2215-4907-A066-8DFC3BFB9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46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013"/>
            <a:ext cx="5111750" cy="48783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195388"/>
            <a:ext cx="3008313" cy="39100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91DB-7C6C-4EA8-A693-CAD54819B6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267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30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1175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3575"/>
            <a:ext cx="5486400" cy="6699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91DB-7C6C-4EA8-A693-CAD54819B6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849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91DB-7C6C-4EA8-A693-CAD54819B6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537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91DB-7C6C-4EA8-A693-CAD54819B6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3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59"/>
            <a:ext cx="7772400" cy="1135063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04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15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208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2608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312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365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417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E16-B63C-45A2-A908-4EE8BEDE4A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5D31-2215-4907-A066-8DFC3BFB9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788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333504"/>
            <a:ext cx="4381500" cy="3771636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333504"/>
            <a:ext cx="4381500" cy="3771636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E16-B63C-45A2-A908-4EE8BEDE4A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5D31-2215-4907-A066-8DFC3BFB9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747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5216" indent="0">
              <a:buNone/>
              <a:defRPr sz="1800" b="1"/>
            </a:lvl2pPr>
            <a:lvl3pPr marL="810433" indent="0">
              <a:buNone/>
              <a:defRPr sz="1600" b="1"/>
            </a:lvl3pPr>
            <a:lvl4pPr marL="1215649" indent="0">
              <a:buNone/>
              <a:defRPr sz="1400" b="1"/>
            </a:lvl4pPr>
            <a:lvl5pPr marL="1620865" indent="0">
              <a:buNone/>
              <a:defRPr sz="1400" b="1"/>
            </a:lvl5pPr>
            <a:lvl6pPr marL="2026082" indent="0">
              <a:buNone/>
              <a:defRPr sz="1400" b="1"/>
            </a:lvl6pPr>
            <a:lvl7pPr marL="2431298" indent="0">
              <a:buNone/>
              <a:defRPr sz="1400" b="1"/>
            </a:lvl7pPr>
            <a:lvl8pPr marL="2836515" indent="0">
              <a:buNone/>
              <a:defRPr sz="1400" b="1"/>
            </a:lvl8pPr>
            <a:lvl9pPr marL="3241731" indent="0">
              <a:buNone/>
              <a:defRPr sz="14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5216" indent="0">
              <a:buNone/>
              <a:defRPr sz="1800" b="1"/>
            </a:lvl2pPr>
            <a:lvl3pPr marL="810433" indent="0">
              <a:buNone/>
              <a:defRPr sz="1600" b="1"/>
            </a:lvl3pPr>
            <a:lvl4pPr marL="1215649" indent="0">
              <a:buNone/>
              <a:defRPr sz="1400" b="1"/>
            </a:lvl4pPr>
            <a:lvl5pPr marL="1620865" indent="0">
              <a:buNone/>
              <a:defRPr sz="1400" b="1"/>
            </a:lvl5pPr>
            <a:lvl6pPr marL="2026082" indent="0">
              <a:buNone/>
              <a:defRPr sz="1400" b="1"/>
            </a:lvl6pPr>
            <a:lvl7pPr marL="2431298" indent="0">
              <a:buNone/>
              <a:defRPr sz="1400" b="1"/>
            </a:lvl7pPr>
            <a:lvl8pPr marL="2836515" indent="0">
              <a:buNone/>
              <a:defRPr sz="1400" b="1"/>
            </a:lvl8pPr>
            <a:lvl9pPr marL="3241731" indent="0">
              <a:buNone/>
              <a:defRPr sz="14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E16-B63C-45A2-A908-4EE8BEDE4A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5D31-2215-4907-A066-8DFC3BFB9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920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E16-B63C-45A2-A908-4EE8BEDE4A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5D31-2215-4907-A066-8DFC3BFB9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099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E16-B63C-45A2-A908-4EE8BEDE4A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5D31-2215-4907-A066-8DFC3BFB9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15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7542"/>
            <a:ext cx="3008313" cy="968375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27544"/>
            <a:ext cx="5111750" cy="4877594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195919"/>
            <a:ext cx="3008313" cy="3909219"/>
          </a:xfrm>
        </p:spPr>
        <p:txBody>
          <a:bodyPr/>
          <a:lstStyle>
            <a:lvl1pPr marL="0" indent="0">
              <a:buNone/>
              <a:defRPr sz="1200"/>
            </a:lvl1pPr>
            <a:lvl2pPr marL="405216" indent="0">
              <a:buNone/>
              <a:defRPr sz="1100"/>
            </a:lvl2pPr>
            <a:lvl3pPr marL="810433" indent="0">
              <a:buNone/>
              <a:defRPr sz="900"/>
            </a:lvl3pPr>
            <a:lvl4pPr marL="1215649" indent="0">
              <a:buNone/>
              <a:defRPr sz="800"/>
            </a:lvl4pPr>
            <a:lvl5pPr marL="1620865" indent="0">
              <a:buNone/>
              <a:defRPr sz="800"/>
            </a:lvl5pPr>
            <a:lvl6pPr marL="2026082" indent="0">
              <a:buNone/>
              <a:defRPr sz="800"/>
            </a:lvl6pPr>
            <a:lvl7pPr marL="2431298" indent="0">
              <a:buNone/>
              <a:defRPr sz="800"/>
            </a:lvl7pPr>
            <a:lvl8pPr marL="2836515" indent="0">
              <a:buNone/>
              <a:defRPr sz="800"/>
            </a:lvl8pPr>
            <a:lvl9pPr marL="3241731" indent="0">
              <a:buNone/>
              <a:defRPr sz="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E16-B63C-45A2-A908-4EE8BEDE4A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5D31-2215-4907-A066-8DFC3BFB9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7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800"/>
            </a:lvl1pPr>
            <a:lvl2pPr marL="405216" indent="0">
              <a:buNone/>
              <a:defRPr sz="2500"/>
            </a:lvl2pPr>
            <a:lvl3pPr marL="810433" indent="0">
              <a:buNone/>
              <a:defRPr sz="2100"/>
            </a:lvl3pPr>
            <a:lvl4pPr marL="1215649" indent="0">
              <a:buNone/>
              <a:defRPr sz="1800"/>
            </a:lvl4pPr>
            <a:lvl5pPr marL="1620865" indent="0">
              <a:buNone/>
              <a:defRPr sz="1800"/>
            </a:lvl5pPr>
            <a:lvl6pPr marL="2026082" indent="0">
              <a:buNone/>
              <a:defRPr sz="1800"/>
            </a:lvl6pPr>
            <a:lvl7pPr marL="2431298" indent="0">
              <a:buNone/>
              <a:defRPr sz="1800"/>
            </a:lvl7pPr>
            <a:lvl8pPr marL="2836515" indent="0">
              <a:buNone/>
              <a:defRPr sz="1800"/>
            </a:lvl8pPr>
            <a:lvl9pPr marL="3241731" indent="0">
              <a:buNone/>
              <a:defRPr sz="18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200"/>
            </a:lvl1pPr>
            <a:lvl2pPr marL="405216" indent="0">
              <a:buNone/>
              <a:defRPr sz="1100"/>
            </a:lvl2pPr>
            <a:lvl3pPr marL="810433" indent="0">
              <a:buNone/>
              <a:defRPr sz="900"/>
            </a:lvl3pPr>
            <a:lvl4pPr marL="1215649" indent="0">
              <a:buNone/>
              <a:defRPr sz="800"/>
            </a:lvl4pPr>
            <a:lvl5pPr marL="1620865" indent="0">
              <a:buNone/>
              <a:defRPr sz="800"/>
            </a:lvl5pPr>
            <a:lvl6pPr marL="2026082" indent="0">
              <a:buNone/>
              <a:defRPr sz="800"/>
            </a:lvl6pPr>
            <a:lvl7pPr marL="2431298" indent="0">
              <a:buNone/>
              <a:defRPr sz="800"/>
            </a:lvl7pPr>
            <a:lvl8pPr marL="2836515" indent="0">
              <a:buNone/>
              <a:defRPr sz="800"/>
            </a:lvl8pPr>
            <a:lvl9pPr marL="3241731" indent="0">
              <a:buNone/>
              <a:defRPr sz="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26E16-B63C-45A2-A908-4EE8BEDE4A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5D31-2215-4907-A066-8DFC3BFB9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76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81043" tIns="40522" rIns="81043" bIns="40522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4"/>
            <a:ext cx="8229600" cy="3771636"/>
          </a:xfrm>
          <a:prstGeom prst="rect">
            <a:avLst/>
          </a:prstGeom>
        </p:spPr>
        <p:txBody>
          <a:bodyPr vert="horz" lIns="81043" tIns="40522" rIns="81043" bIns="40522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7001"/>
            <a:ext cx="2133600" cy="304271"/>
          </a:xfrm>
          <a:prstGeom prst="rect">
            <a:avLst/>
          </a:prstGeom>
        </p:spPr>
        <p:txBody>
          <a:bodyPr vert="horz" lIns="81043" tIns="40522" rIns="81043" bIns="40522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2020-07-22</a:t>
            </a:r>
            <a:endParaRPr lang="en-US" altLang="ko-KR" dirty="0" smtClean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7001"/>
            <a:ext cx="2895600" cy="304271"/>
          </a:xfrm>
          <a:prstGeom prst="rect">
            <a:avLst/>
          </a:prstGeom>
        </p:spPr>
        <p:txBody>
          <a:bodyPr vert="horz" lIns="81043" tIns="40522" rIns="81043" bIns="40522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자바기반 안드로이드 앱 개발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7001"/>
            <a:ext cx="2133600" cy="304271"/>
          </a:xfrm>
          <a:prstGeom prst="rect">
            <a:avLst/>
          </a:prstGeom>
        </p:spPr>
        <p:txBody>
          <a:bodyPr vert="horz" lIns="81043" tIns="40522" rIns="81043" bIns="40522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공존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38B0714-788B-4527-9723-7662524601C8}"/>
              </a:ext>
            </a:extLst>
          </p:cNvPr>
          <p:cNvSpPr txBox="1"/>
          <p:nvPr userDrawn="1"/>
        </p:nvSpPr>
        <p:spPr>
          <a:xfrm>
            <a:off x="4632930" y="121196"/>
            <a:ext cx="4192542" cy="235724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rPr>
              <a:t>자바기반 </a:t>
            </a:r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rPr>
              <a:t>안드로이드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rPr>
              <a:t>앱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rPr>
              <a:t> 개발 팀 프로젝트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38B0714-788B-4527-9723-7662524601C8}"/>
              </a:ext>
            </a:extLst>
          </p:cNvPr>
          <p:cNvSpPr txBox="1"/>
          <p:nvPr userDrawn="1"/>
        </p:nvSpPr>
        <p:spPr>
          <a:xfrm>
            <a:off x="3236657" y="5416442"/>
            <a:ext cx="2670687" cy="204946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rPr>
              <a:t>Copyright 2020. 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rPr>
              <a:t>공존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rPr>
              <a:t>All Rights Reserved.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cxnSp>
        <p:nvCxnSpPr>
          <p:cNvPr id="15" name="직선 연결선 14"/>
          <p:cNvCxnSpPr/>
          <p:nvPr userDrawn="1"/>
        </p:nvCxnSpPr>
        <p:spPr>
          <a:xfrm flipH="1">
            <a:off x="323528" y="337220"/>
            <a:ext cx="850194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21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defTabSz="810433" rtl="0" eaLnBrk="1" latinLnBrk="1" hangingPunct="1">
        <a:spcBef>
          <a:spcPct val="0"/>
        </a:spcBef>
        <a:buNone/>
        <a:defRPr sz="3900" kern="1200">
          <a:solidFill>
            <a:schemeClr val="tx1"/>
          </a:solidFill>
          <a:latin typeface="대한민국정부상징체 R" pitchFamily="18" charset="-127"/>
          <a:ea typeface="대한민국정부상징체 R" pitchFamily="18" charset="-127"/>
          <a:cs typeface="+mj-cs"/>
        </a:defRPr>
      </a:lvl1pPr>
    </p:titleStyle>
    <p:bodyStyle>
      <a:lvl1pPr marL="303912" indent="-303912" algn="l" defTabSz="810433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77" indent="-253260" algn="l" defTabSz="810433" rtl="0" eaLnBrk="1" latinLnBrk="1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13041" indent="-202608" algn="l" defTabSz="810433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18257" indent="-202608" algn="l" defTabSz="810433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474" indent="-202608" algn="l" defTabSz="810433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28690" indent="-202608" algn="l" defTabSz="810433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3906" indent="-202608" algn="l" defTabSz="810433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39123" indent="-202608" algn="l" defTabSz="810433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44339" indent="-202608" algn="l" defTabSz="810433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1043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5216" algn="l" defTabSz="81043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433" algn="l" defTabSz="81043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5649" algn="l" defTabSz="81043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865" algn="l" defTabSz="81043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6082" algn="l" defTabSz="81043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1298" algn="l" defTabSz="81043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36515" algn="l" defTabSz="81043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41731" algn="l" defTabSz="810433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B91DB-7C6C-4EA8-A693-CAD54819B660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91CE3-ACBE-47C1-80C6-9B4E5B30A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15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TJ\Desktop\bfe91a9a4eb938221fbaf330bb8f388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8" t="566" r="6862" b="4513"/>
          <a:stretch/>
        </p:blipFill>
        <p:spPr bwMode="auto">
          <a:xfrm>
            <a:off x="-1" y="-1"/>
            <a:ext cx="9144001" cy="5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555775" y="841276"/>
            <a:ext cx="4032448" cy="4032448"/>
          </a:xfrm>
          <a:prstGeom prst="ellipse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3120715" y="3037853"/>
            <a:ext cx="2902566" cy="683743"/>
            <a:chOff x="3253610" y="3427305"/>
            <a:chExt cx="2902566" cy="683743"/>
          </a:xfrm>
        </p:grpSpPr>
        <p:sp>
          <p:nvSpPr>
            <p:cNvPr id="35" name="직사각형 34"/>
            <p:cNvSpPr/>
            <p:nvPr/>
          </p:nvSpPr>
          <p:spPr>
            <a:xfrm>
              <a:off x="3946326" y="3427305"/>
              <a:ext cx="490681" cy="297279"/>
            </a:xfrm>
            <a:prstGeom prst="rect">
              <a:avLst/>
            </a:prstGeom>
          </p:spPr>
          <p:txBody>
            <a:bodyPr wrap="none" lIns="81043" tIns="40522" rIns="81043" bIns="40522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공존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356545" y="3427305"/>
              <a:ext cx="545184" cy="297279"/>
            </a:xfrm>
            <a:prstGeom prst="rect">
              <a:avLst/>
            </a:prstGeom>
          </p:spPr>
          <p:txBody>
            <a:bodyPr wrap="none" lIns="81043" tIns="40522" rIns="81043" bIns="40522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팀 명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397076" y="3427305"/>
              <a:ext cx="708690" cy="297279"/>
            </a:xfrm>
            <a:prstGeom prst="rect">
              <a:avLst/>
            </a:prstGeom>
          </p:spPr>
          <p:txBody>
            <a:bodyPr wrap="none" lIns="81043" tIns="40522" rIns="81043" bIns="40522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류 제건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669162" y="3427305"/>
              <a:ext cx="545184" cy="297279"/>
            </a:xfrm>
            <a:prstGeom prst="rect">
              <a:avLst/>
            </a:prstGeom>
          </p:spPr>
          <p:txBody>
            <a:bodyPr wrap="none" lIns="81043" tIns="40522" rIns="81043" bIns="40522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팀 장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946326" y="3813769"/>
              <a:ext cx="708690" cy="297279"/>
            </a:xfrm>
            <a:prstGeom prst="rect">
              <a:avLst/>
            </a:prstGeom>
          </p:spPr>
          <p:txBody>
            <a:bodyPr wrap="none" lIns="81043" tIns="40522" rIns="81043" bIns="40522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원 아름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356545" y="3813769"/>
              <a:ext cx="545184" cy="297279"/>
            </a:xfrm>
            <a:prstGeom prst="rect">
              <a:avLst/>
            </a:prstGeom>
          </p:spPr>
          <p:txBody>
            <a:bodyPr wrap="none" lIns="81043" tIns="40522" rIns="81043" bIns="40522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팀 원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397076" y="3813769"/>
              <a:ext cx="708690" cy="297279"/>
            </a:xfrm>
            <a:prstGeom prst="rect">
              <a:avLst/>
            </a:prstGeom>
          </p:spPr>
          <p:txBody>
            <a:bodyPr wrap="none" lIns="81043" tIns="40522" rIns="81043" bIns="40522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이 용훈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669163" y="3813769"/>
              <a:ext cx="708690" cy="297279"/>
            </a:xfrm>
            <a:prstGeom prst="rect">
              <a:avLst/>
            </a:prstGeom>
          </p:spPr>
          <p:txBody>
            <a:bodyPr wrap="none" lIns="81043" tIns="40522" rIns="81043" bIns="40522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양 우진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3253610" y="3770216"/>
              <a:ext cx="2902566" cy="0"/>
            </a:xfrm>
            <a:prstGeom prst="line">
              <a:avLst/>
            </a:prstGeom>
            <a:ln w="19050"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3486189" y="2137419"/>
            <a:ext cx="2171619" cy="720080"/>
            <a:chOff x="3548936" y="2137420"/>
            <a:chExt cx="2171619" cy="720080"/>
          </a:xfrm>
        </p:grpSpPr>
        <p:sp>
          <p:nvSpPr>
            <p:cNvPr id="34" name="제목 1"/>
            <p:cNvSpPr txBox="1">
              <a:spLocks/>
            </p:cNvSpPr>
            <p:nvPr/>
          </p:nvSpPr>
          <p:spPr>
            <a:xfrm>
              <a:off x="3548936" y="2137420"/>
              <a:ext cx="636586" cy="720080"/>
            </a:xfrm>
            <a:prstGeom prst="rect">
              <a:avLst/>
            </a:prstGeom>
          </p:spPr>
          <p:txBody>
            <a:bodyPr vert="horz" lIns="81043" tIns="40522" rIns="81043" bIns="40522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ko-KR" altLang="en-US" sz="4800" spc="624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돌</a:t>
              </a:r>
            </a:p>
          </p:txBody>
        </p:sp>
        <p:sp>
          <p:nvSpPr>
            <p:cNvPr id="46" name="제목 1"/>
            <p:cNvSpPr txBox="1">
              <a:spLocks/>
            </p:cNvSpPr>
            <p:nvPr/>
          </p:nvSpPr>
          <p:spPr>
            <a:xfrm>
              <a:off x="4316452" y="2137420"/>
              <a:ext cx="636586" cy="720080"/>
            </a:xfrm>
            <a:prstGeom prst="rect">
              <a:avLst/>
            </a:prstGeom>
          </p:spPr>
          <p:txBody>
            <a:bodyPr vert="horz" lIns="81043" tIns="40522" rIns="81043" bIns="40522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ko-KR" altLang="en-US" sz="4800" spc="624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레</a:t>
              </a:r>
              <a:endParaRPr lang="ko-KR" altLang="en-US" sz="4800" spc="624" dirty="0">
                <a:solidFill>
                  <a:schemeClr val="tx1">
                    <a:lumMod val="75000"/>
                    <a:lumOff val="2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</p:txBody>
        </p:sp>
        <p:sp>
          <p:nvSpPr>
            <p:cNvPr id="47" name="제목 1"/>
            <p:cNvSpPr txBox="1">
              <a:spLocks/>
            </p:cNvSpPr>
            <p:nvPr/>
          </p:nvSpPr>
          <p:spPr>
            <a:xfrm>
              <a:off x="5083969" y="2137420"/>
              <a:ext cx="636586" cy="720080"/>
            </a:xfrm>
            <a:prstGeom prst="rect">
              <a:avLst/>
            </a:prstGeom>
          </p:spPr>
          <p:txBody>
            <a:bodyPr vert="horz" lIns="81043" tIns="40522" rIns="81043" bIns="40522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ko-KR" altLang="en-US" sz="4800" spc="624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길</a:t>
              </a:r>
              <a:endParaRPr lang="ko-KR" altLang="en-US" sz="4800" spc="624" dirty="0">
                <a:solidFill>
                  <a:schemeClr val="tx1">
                    <a:lumMod val="75000"/>
                    <a:lumOff val="25000"/>
                  </a:schemeClr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055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목표 및 </a:t>
            </a:r>
            <a:r>
              <a:rPr lang="ko-KR" altLang="en-US" sz="2900" dirty="0" err="1"/>
              <a:t>기대효과</a:t>
            </a:r>
            <a:endParaRPr lang="ko-KR" altLang="en-US" sz="2900" dirty="0"/>
          </a:p>
        </p:txBody>
      </p:sp>
      <p:sp>
        <p:nvSpPr>
          <p:cNvPr id="16" name="직사각형 15"/>
          <p:cNvSpPr/>
          <p:nvPr/>
        </p:nvSpPr>
        <p:spPr>
          <a:xfrm>
            <a:off x="384459" y="1274254"/>
            <a:ext cx="1728192" cy="4324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주민 소외 문제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378528" y="1284896"/>
            <a:ext cx="2392881" cy="4324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관광자원 단일화 문제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037300" y="1284896"/>
            <a:ext cx="3722261" cy="4324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일부 성곽마을에만 인지도 쏠림 현상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84460" y="1900878"/>
            <a:ext cx="1861128" cy="728166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marL="253260" indent="-25326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주민이 직접 참여 가능</a:t>
            </a:r>
            <a:endParaRPr lang="en-US" altLang="ko-KR" sz="1400" dirty="0">
              <a:solidFill>
                <a:srgbClr val="000000"/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86265" y="1900878"/>
            <a:ext cx="2385142" cy="728166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marL="253260" indent="-25326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마을의 자원을 이용하여 다양한 코스 생성 가능</a:t>
            </a:r>
            <a:endParaRPr lang="en-US" altLang="ko-KR" sz="1400" dirty="0">
              <a:solidFill>
                <a:srgbClr val="000000"/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7299" y="1897422"/>
            <a:ext cx="3722261" cy="1051332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marL="253260" indent="-25326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생성된 코스에 대해 후기를 나눔으로써 다른 </a:t>
            </a:r>
            <a:r>
              <a:rPr lang="ko-KR" altLang="en-US" sz="1400" dirty="0" err="1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성곽마을</a:t>
            </a: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 활성화 기여</a:t>
            </a:r>
            <a:endParaRPr lang="en-US" altLang="ko-KR" sz="1400" dirty="0">
              <a:solidFill>
                <a:srgbClr val="000000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 marL="253260" indent="-25326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웹을 통한 </a:t>
            </a:r>
            <a:r>
              <a:rPr lang="ko-KR" altLang="en-US" sz="1400" dirty="0" err="1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성곽마을</a:t>
            </a: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 소개 및 홍보</a:t>
            </a:r>
            <a:endParaRPr lang="en-US" altLang="ko-KR" sz="1400" dirty="0">
              <a:solidFill>
                <a:srgbClr val="000000"/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4460" y="3025090"/>
            <a:ext cx="2592286" cy="4324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증가하는 국내 여행 관심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91530" y="3637615"/>
            <a:ext cx="1861128" cy="1051332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marL="253260" indent="-25326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신선한 마을 여행 </a:t>
            </a:r>
            <a:r>
              <a:rPr lang="ko-KR" altLang="en-US" sz="1400" dirty="0" err="1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컨셉으로</a:t>
            </a: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 관광객 확보</a:t>
            </a:r>
            <a:endParaRPr lang="en-US" altLang="ko-KR" sz="1400" dirty="0">
              <a:solidFill>
                <a:srgbClr val="000000"/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pic>
        <p:nvPicPr>
          <p:cNvPr id="22" name="_x37819605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3780" y="3261362"/>
            <a:ext cx="1994068" cy="177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아래쪽 화살표 4"/>
          <p:cNvSpPr/>
          <p:nvPr/>
        </p:nvSpPr>
        <p:spPr>
          <a:xfrm rot="18317162">
            <a:off x="3348503" y="2526506"/>
            <a:ext cx="240027" cy="691037"/>
          </a:xfrm>
          <a:prstGeom prst="downArrow">
            <a:avLst/>
          </a:prstGeom>
          <a:noFill/>
          <a:ln w="57150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3" name="아래쪽 화살표 22"/>
          <p:cNvSpPr/>
          <p:nvPr/>
        </p:nvSpPr>
        <p:spPr>
          <a:xfrm rot="16200000">
            <a:off x="2936375" y="3605426"/>
            <a:ext cx="240027" cy="691037"/>
          </a:xfrm>
          <a:prstGeom prst="downArrow">
            <a:avLst/>
          </a:prstGeom>
          <a:noFill/>
          <a:ln w="57150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4" name="아래쪽 화살표 23"/>
          <p:cNvSpPr/>
          <p:nvPr/>
        </p:nvSpPr>
        <p:spPr>
          <a:xfrm rot="3609920">
            <a:off x="5877706" y="2711266"/>
            <a:ext cx="240027" cy="691037"/>
          </a:xfrm>
          <a:prstGeom prst="downArrow">
            <a:avLst/>
          </a:prstGeom>
          <a:noFill/>
          <a:ln w="57150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997730" y="3457570"/>
            <a:ext cx="3027699" cy="1305247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목표</a:t>
            </a:r>
            <a:endParaRPr lang="en-US" altLang="ko-KR" sz="25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① </a:t>
            </a:r>
            <a:r>
              <a:rPr lang="ko-KR" altLang="en-US" sz="1400" dirty="0" err="1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성곽마을</a:t>
            </a: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 사회적</a:t>
            </a:r>
            <a:r>
              <a:rPr lang="en-US" altLang="ko-KR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경제적 활성화</a:t>
            </a:r>
            <a:endParaRPr lang="en-US" altLang="ko-KR" sz="1400" dirty="0">
              <a:solidFill>
                <a:srgbClr val="000000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② </a:t>
            </a:r>
            <a:r>
              <a:rPr lang="ko-KR" altLang="en-US" sz="1400" dirty="0" err="1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성곽마을</a:t>
            </a: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접근성</a:t>
            </a: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 향상</a:t>
            </a:r>
            <a:endParaRPr lang="en-US" altLang="ko-KR" sz="1400" dirty="0">
              <a:solidFill>
                <a:srgbClr val="000000"/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02.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개요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8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6478" y="2169325"/>
            <a:ext cx="5251045" cy="1376350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03 </a:t>
            </a:r>
            <a:r>
              <a:rPr lang="ko-KR" altLang="en-US" sz="4000" dirty="0"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프로젝트 </a:t>
            </a:r>
            <a:r>
              <a:rPr lang="ko-KR" altLang="en-US" sz="4000" dirty="0" smtClean="0"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기획</a:t>
            </a:r>
            <a:endParaRPr lang="ko-KR" altLang="en-US" sz="4000" dirty="0"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3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프로젝트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프로젝트 명 </a:t>
            </a:r>
            <a:r>
              <a:rPr lang="en-US" altLang="ko-KR" sz="1800" dirty="0">
                <a:latin typeface="대한민국정부상징체 R" pitchFamily="18" charset="-127"/>
                <a:ea typeface="대한민국정부상징체 R" pitchFamily="18" charset="-127"/>
              </a:rPr>
              <a:t>: </a:t>
            </a:r>
            <a:r>
              <a:rPr lang="ko-KR" altLang="en-US" sz="1800" dirty="0" err="1">
                <a:latin typeface="대한민국정부상징체 R" pitchFamily="18" charset="-127"/>
                <a:ea typeface="대한민국정부상징체 R" pitchFamily="18" charset="-127"/>
              </a:rPr>
              <a:t>돌레길</a:t>
            </a:r>
            <a:endParaRPr lang="en-US" altLang="ko-KR" sz="18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marL="0" indent="0">
              <a:buNone/>
            </a:pPr>
            <a:endParaRPr lang="en-US" altLang="ko-KR" sz="18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기간 </a:t>
            </a:r>
            <a:r>
              <a:rPr lang="en-US" altLang="ko-KR" sz="1800" dirty="0">
                <a:latin typeface="대한민국정부상징체 R" pitchFamily="18" charset="-127"/>
                <a:ea typeface="대한민국정부상징체 R" pitchFamily="18" charset="-127"/>
              </a:rPr>
              <a:t>: 2020.06.23 ~ 2020.07.22</a:t>
            </a:r>
          </a:p>
          <a:p>
            <a:endParaRPr lang="en-US" altLang="ko-KR" sz="18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프로젝트 설명 </a:t>
            </a:r>
            <a:r>
              <a:rPr lang="en-US" altLang="ko-KR" sz="1800" dirty="0">
                <a:latin typeface="대한민국정부상징체 R" pitchFamily="18" charset="-127"/>
                <a:ea typeface="대한민국정부상징체 R" pitchFamily="18" charset="-127"/>
              </a:rPr>
              <a:t>: 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	</a:t>
            </a:r>
            <a:r>
              <a:rPr lang="ko-KR" altLang="en-US" sz="1800" dirty="0" err="1">
                <a:latin typeface="대한민국정부상징체 R" pitchFamily="18" charset="-127"/>
                <a:ea typeface="대한민국정부상징체 R" pitchFamily="18" charset="-127"/>
              </a:rPr>
              <a:t>성곽마을의</a:t>
            </a:r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 사회적</a:t>
            </a:r>
            <a:r>
              <a:rPr lang="en-US" altLang="ko-KR" sz="1800" dirty="0">
                <a:latin typeface="대한민국정부상징체 R" pitchFamily="18" charset="-127"/>
                <a:ea typeface="대한민국정부상징체 R" pitchFamily="18" charset="-127"/>
              </a:rPr>
              <a:t>, </a:t>
            </a:r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경제적 활성화를 위해 </a:t>
            </a:r>
            <a:endParaRPr lang="en-US" altLang="ko-KR" sz="18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대한민국정부상징체 R" pitchFamily="18" charset="-127"/>
                <a:ea typeface="대한민국정부상징체 R" pitchFamily="18" charset="-127"/>
              </a:rPr>
              <a:t>		</a:t>
            </a:r>
            <a:r>
              <a:rPr lang="ko-KR" altLang="en-US" sz="1800" dirty="0" err="1">
                <a:latin typeface="대한민국정부상징체 R" pitchFamily="18" charset="-127"/>
                <a:ea typeface="대한민국정부상징체 R" pitchFamily="18" charset="-127"/>
              </a:rPr>
              <a:t>성곽마을에</a:t>
            </a:r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 대한 정보를 제공하여 홍보하고 </a:t>
            </a:r>
            <a:endParaRPr lang="en-US" altLang="ko-KR" sz="18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대한민국정부상징체 R" pitchFamily="18" charset="-127"/>
                <a:ea typeface="대한민국정부상징체 R" pitchFamily="18" charset="-127"/>
              </a:rPr>
              <a:t>			</a:t>
            </a:r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투어 상품을 예약</a:t>
            </a:r>
            <a:r>
              <a:rPr lang="en-US" altLang="ko-KR" sz="1800" dirty="0">
                <a:latin typeface="대한민국정부상징체 R" pitchFamily="18" charset="-127"/>
                <a:ea typeface="대한민국정부상징체 R" pitchFamily="18" charset="-127"/>
              </a:rPr>
              <a:t>, </a:t>
            </a:r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판매할 수 있는 사이트 제작 </a:t>
            </a:r>
            <a:endParaRPr lang="en-US" altLang="ko-KR" sz="18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03.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기획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09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개발 </a:t>
            </a:r>
            <a:r>
              <a:rPr lang="en-US" altLang="ko-KR" sz="2900" dirty="0"/>
              <a:t>/ </a:t>
            </a:r>
            <a:r>
              <a:rPr lang="ko-KR" altLang="en-US" sz="2900" dirty="0"/>
              <a:t>서버 환경</a:t>
            </a:r>
            <a:r>
              <a:rPr lang="en-US" altLang="ko-KR" sz="2900" dirty="0"/>
              <a:t>, </a:t>
            </a:r>
            <a:r>
              <a:rPr lang="ko-KR" altLang="en-US" sz="2900" dirty="0"/>
              <a:t>개발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90120"/>
            <a:ext cx="8229600" cy="3771636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OS : Windows 10 </a:t>
            </a:r>
            <a:r>
              <a:rPr lang="en-US" altLang="ko-KR" sz="1600" dirty="0" err="1">
                <a:latin typeface="대한민국정부상징체 R" pitchFamily="18" charset="-127"/>
                <a:ea typeface="대한민국정부상징체 R" pitchFamily="18" charset="-127"/>
              </a:rPr>
              <a:t>64bit</a:t>
            </a:r>
            <a:endParaRPr lang="en-US" altLang="ko-KR" sz="16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r>
              <a:rPr lang="en-US" altLang="ko-KR" sz="1600" dirty="0" err="1">
                <a:latin typeface="대한민국정부상징체 R" pitchFamily="18" charset="-127"/>
                <a:ea typeface="대한민국정부상징체 R" pitchFamily="18" charset="-127"/>
              </a:rPr>
              <a:t>JDK</a:t>
            </a:r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 : 1.8.0_241</a:t>
            </a:r>
          </a:p>
          <a:p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Tool : Eclipse IDE for Enterprise Java Developers (2019-12)</a:t>
            </a:r>
          </a:p>
          <a:p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Test / Build : </a:t>
            </a:r>
            <a:r>
              <a:rPr lang="en-US" altLang="ko-KR" sz="1600" dirty="0" err="1">
                <a:latin typeface="대한민국정부상징체 R" pitchFamily="18" charset="-127"/>
                <a:ea typeface="대한민국정부상징체 R" pitchFamily="18" charset="-127"/>
              </a:rPr>
              <a:t>Junit</a:t>
            </a:r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 4.12 / Maven 3.8.0</a:t>
            </a:r>
          </a:p>
          <a:p>
            <a:r>
              <a:rPr lang="ko-KR" altLang="en-US" sz="1600" dirty="0" err="1">
                <a:latin typeface="대한민국정부상징체 R" pitchFamily="18" charset="-127"/>
                <a:ea typeface="대한민국정부상징체 R" pitchFamily="18" charset="-127"/>
              </a:rPr>
              <a:t>형상관리도구</a:t>
            </a:r>
            <a:r>
              <a:rPr lang="ko-KR" altLang="en-US" sz="1600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: </a:t>
            </a:r>
            <a:r>
              <a:rPr lang="en-US" altLang="ko-KR" sz="1600" dirty="0" smtClean="0">
                <a:latin typeface="대한민국정부상징체 R" pitchFamily="18" charset="-127"/>
                <a:ea typeface="대한민국정부상징체 R" pitchFamily="18" charset="-127"/>
              </a:rPr>
              <a:t>GitHub</a:t>
            </a:r>
            <a:endParaRPr lang="en-US" altLang="ko-KR" sz="16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DBMS : Oracle </a:t>
            </a:r>
            <a:r>
              <a:rPr lang="en-US" altLang="ko-KR" sz="1600" dirty="0" err="1">
                <a:latin typeface="대한민국정부상징체 R" pitchFamily="18" charset="-127"/>
                <a:ea typeface="대한민국정부상징체 R" pitchFamily="18" charset="-127"/>
              </a:rPr>
              <a:t>11g</a:t>
            </a:r>
            <a:endParaRPr lang="en-US" altLang="ko-KR" sz="16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r>
              <a:rPr lang="ko-KR" altLang="en-US" sz="1600" dirty="0" err="1">
                <a:latin typeface="대한민국정부상징체 R" pitchFamily="18" charset="-127"/>
                <a:ea typeface="대한민국정부상징체 R" pitchFamily="18" charset="-127"/>
              </a:rPr>
              <a:t>사용언어</a:t>
            </a:r>
            <a:r>
              <a:rPr lang="ko-KR" altLang="en-US" sz="1600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: JAVA / </a:t>
            </a:r>
            <a:r>
              <a:rPr lang="en-US" altLang="ko-KR" sz="1600" dirty="0" err="1">
                <a:latin typeface="대한민국정부상징체 R" pitchFamily="18" charset="-127"/>
                <a:ea typeface="대한민국정부상징체 R" pitchFamily="18" charset="-127"/>
              </a:rPr>
              <a:t>JSP</a:t>
            </a:r>
            <a:endParaRPr lang="en-US" altLang="ko-KR" sz="16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WAS : Tomcat 8.0</a:t>
            </a:r>
          </a:p>
          <a:p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Spring Framework 4.3.9</a:t>
            </a:r>
          </a:p>
          <a:p>
            <a:r>
              <a:rPr lang="en-US" altLang="ko-KR" sz="1600" dirty="0" err="1">
                <a:latin typeface="대한민국정부상징체 R" pitchFamily="18" charset="-127"/>
                <a:ea typeface="대한민국정부상징체 R" pitchFamily="18" charset="-127"/>
              </a:rPr>
              <a:t>myBatis</a:t>
            </a:r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 3.4.4</a:t>
            </a:r>
          </a:p>
          <a:p>
            <a:r>
              <a:rPr lang="en-US" altLang="ko-KR" sz="1600" dirty="0" err="1">
                <a:latin typeface="대한민국정부상징체 R" pitchFamily="18" charset="-127"/>
                <a:ea typeface="대한민국정부상징체 R" pitchFamily="18" charset="-127"/>
              </a:rPr>
              <a:t>JSTL</a:t>
            </a:r>
            <a:endParaRPr lang="en-US" altLang="ko-KR" sz="16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r>
              <a:rPr lang="en-US" altLang="ko-KR" sz="1600" dirty="0" err="1">
                <a:latin typeface="대한민국정부상징체 R" pitchFamily="18" charset="-127"/>
                <a:ea typeface="대한민국정부상징체 R" pitchFamily="18" charset="-127"/>
              </a:rPr>
              <a:t>Jquery</a:t>
            </a:r>
            <a:r>
              <a:rPr lang="en-US" altLang="ko-KR" sz="1600" dirty="0">
                <a:latin typeface="대한민국정부상징체 R" pitchFamily="18" charset="-127"/>
                <a:ea typeface="대한민국정부상징체 R" pitchFamily="18" charset="-127"/>
              </a:rPr>
              <a:t> 3.5.1, </a:t>
            </a:r>
            <a:r>
              <a:rPr lang="en-US" altLang="ko-KR" sz="1600" dirty="0" err="1">
                <a:latin typeface="대한민국정부상징체 R" pitchFamily="18" charset="-127"/>
                <a:ea typeface="대한민국정부상징체 R" pitchFamily="18" charset="-127"/>
              </a:rPr>
              <a:t>CSS</a:t>
            </a:r>
            <a:endParaRPr lang="en-US" altLang="ko-KR" sz="16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793" y="3138979"/>
            <a:ext cx="2016224" cy="621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797" y="3791871"/>
            <a:ext cx="1944216" cy="601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425095"/>
            <a:ext cx="2087811" cy="652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202" y="2353444"/>
            <a:ext cx="1531199" cy="75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978" y="905105"/>
            <a:ext cx="165735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36" y="1727930"/>
            <a:ext cx="1635435" cy="1187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541" y="3074552"/>
            <a:ext cx="2016224" cy="659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726" y="3892748"/>
            <a:ext cx="1967855" cy="533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295" y="4585177"/>
            <a:ext cx="2152716" cy="596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03.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기획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5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57686" y="600571"/>
            <a:ext cx="348471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전체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09600" y="549627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10433" rtl="0" eaLnBrk="1" latinLnBrk="1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/>
            <a:r>
              <a:rPr lang="en-US" altLang="ko-KR" sz="2900" dirty="0"/>
              <a:t>DB / ERD</a:t>
            </a:r>
            <a:endParaRPr lang="ko-KR" altLang="en-US" sz="2900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03.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기획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88" y="1345332"/>
            <a:ext cx="9171087" cy="354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276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" b="2741"/>
          <a:stretch/>
        </p:blipFill>
        <p:spPr bwMode="auto">
          <a:xfrm>
            <a:off x="1403648" y="1178456"/>
            <a:ext cx="6480720" cy="4138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31502" y="553244"/>
            <a:ext cx="348471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en-US" altLang="ko-KR" dirty="0"/>
              <a:t>–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마을 </a:t>
            </a:r>
            <a:r>
              <a:rPr lang="en-US" altLang="ko-KR" dirty="0"/>
              <a:t>–</a:t>
            </a:r>
            <a:r>
              <a:rPr lang="en-US" altLang="ko-KR" dirty="0" smtClean="0"/>
              <a:t> </a:t>
            </a:r>
            <a:r>
              <a:rPr lang="ko-KR" altLang="en-US" dirty="0" smtClean="0"/>
              <a:t>투어</a:t>
            </a:r>
            <a:r>
              <a:rPr lang="en-US" altLang="ko-KR" dirty="0" smtClean="0"/>
              <a:t> </a:t>
            </a:r>
            <a:r>
              <a:rPr lang="en-US" altLang="ko-KR" dirty="0"/>
              <a:t>–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예약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  </a:t>
            </a:r>
            <a:r>
              <a:rPr lang="en-US" altLang="ko-KR" sz="1050" dirty="0" smtClean="0"/>
              <a:t>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휴무일</a:t>
            </a:r>
            <a:r>
              <a:rPr lang="en-US" altLang="ko-KR" dirty="0" smtClean="0"/>
              <a:t>   </a:t>
            </a:r>
            <a:r>
              <a:rPr lang="ko-KR" altLang="en-US" dirty="0" smtClean="0"/>
              <a:t>ㄴ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09600" y="549627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10433" rtl="0" eaLnBrk="1" latinLnBrk="1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/>
            <a:r>
              <a:rPr lang="en-US" altLang="ko-KR" sz="2900" dirty="0"/>
              <a:t>DB / ERD</a:t>
            </a:r>
            <a:endParaRPr lang="ko-KR" altLang="en-US" sz="2900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03.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기획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57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33364"/>
            <a:ext cx="9179455" cy="3682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77260" y="985292"/>
            <a:ext cx="44249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코스</a:t>
            </a:r>
            <a:r>
              <a:rPr lang="en-US" altLang="ko-KR" dirty="0" smtClean="0"/>
              <a:t> </a:t>
            </a:r>
            <a:r>
              <a:rPr lang="en-US" altLang="ko-KR" dirty="0"/>
              <a:t>–</a:t>
            </a:r>
            <a:r>
              <a:rPr lang="en-US" altLang="ko-KR" dirty="0" smtClean="0"/>
              <a:t>  </a:t>
            </a:r>
            <a:r>
              <a:rPr lang="ko-KR" altLang="en-US" dirty="0" smtClean="0"/>
              <a:t>코스후기 게시판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댓글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         	       </a:t>
            </a:r>
            <a:r>
              <a:rPr lang="en-US" altLang="ko-KR" sz="1200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파일 </a:t>
            </a:r>
            <a:r>
              <a:rPr lang="en-US" altLang="ko-KR" dirty="0" smtClean="0"/>
              <a:t>   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609600" y="549627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10433" rtl="0" eaLnBrk="1" latinLnBrk="1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/>
            <a:r>
              <a:rPr lang="en-US" altLang="ko-KR" sz="2900" dirty="0"/>
              <a:t>DB / ERD</a:t>
            </a:r>
            <a:endParaRPr lang="ko-KR" altLang="en-US" sz="29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03.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기획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20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7369"/>
            <a:ext cx="9144000" cy="4147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93639" y="769268"/>
            <a:ext cx="355672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파일 </a:t>
            </a:r>
            <a:r>
              <a:rPr lang="en-US" altLang="ko-KR" dirty="0" smtClean="0"/>
              <a:t>   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09600" y="549627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10433" rtl="0" eaLnBrk="1" latinLnBrk="1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/>
            <a:r>
              <a:rPr lang="en-US" altLang="ko-KR" sz="2900" dirty="0"/>
              <a:t>DB / ERD</a:t>
            </a:r>
            <a:endParaRPr lang="ko-KR" altLang="en-US" sz="2900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03.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기획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20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6478" y="2169325"/>
            <a:ext cx="5251045" cy="1376350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 </a:t>
            </a:r>
            <a:r>
              <a:rPr lang="ko-KR" altLang="en-US" sz="4000" dirty="0"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프로젝트 내용</a:t>
            </a:r>
          </a:p>
        </p:txBody>
      </p:sp>
    </p:spTree>
    <p:extLst>
      <p:ext uri="{BB962C8B-B14F-4D97-AF65-F5344CB8AC3E}">
        <p14:creationId xmlns:p14="http://schemas.microsoft.com/office/powerpoint/2010/main" val="225191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요약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584012" y="1314502"/>
            <a:ext cx="1728192" cy="3522988"/>
            <a:chOff x="416496" y="1577398"/>
            <a:chExt cx="1872208" cy="4227585"/>
          </a:xfrm>
        </p:grpSpPr>
        <p:sp>
          <p:nvSpPr>
            <p:cNvPr id="30" name="직사각형 29"/>
            <p:cNvSpPr/>
            <p:nvPr/>
          </p:nvSpPr>
          <p:spPr>
            <a:xfrm>
              <a:off x="416496" y="1577398"/>
              <a:ext cx="1872208" cy="4011842"/>
            </a:xfrm>
            <a:prstGeom prst="rect">
              <a:avLst/>
            </a:prstGeom>
            <a:noFill/>
            <a:ln w="3175">
              <a:solidFill>
                <a:srgbClr val="6B6B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30958" y="3441259"/>
              <a:ext cx="1643283" cy="2363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>
                  <a:solidFill>
                    <a:srgbClr val="0D4371"/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 예약 시스템</a:t>
              </a:r>
              <a:endParaRPr lang="en-US" altLang="ko-KR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endParaRPr lang="en-US" altLang="ko-KR" dirty="0"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pPr algn="ctr"/>
              <a:r>
                <a:rPr lang="ko-KR" altLang="en-US" sz="1400" dirty="0">
                  <a:latin typeface="대한민국정부상징체 R" pitchFamily="18" charset="-127"/>
                  <a:ea typeface="대한민국정부상징체 R" pitchFamily="18" charset="-127"/>
                </a:rPr>
                <a:t>투어 예약</a:t>
              </a:r>
              <a:endParaRPr lang="en-US" altLang="ko-KR" sz="1400" dirty="0"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pPr algn="ctr"/>
              <a:r>
                <a:rPr lang="ko-KR" altLang="en-US" sz="1400" dirty="0">
                  <a:latin typeface="대한민국정부상징체 R" pitchFamily="18" charset="-127"/>
                  <a:ea typeface="대한민국정부상징체 R" pitchFamily="18" charset="-127"/>
                </a:rPr>
                <a:t>달력 구현</a:t>
              </a:r>
              <a:endParaRPr lang="en-US" altLang="ko-KR" sz="1400" dirty="0"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pPr algn="ctr"/>
              <a:r>
                <a:rPr lang="ko-KR" altLang="en-US" sz="1400" dirty="0">
                  <a:latin typeface="대한민국정부상징체 R" pitchFamily="18" charset="-127"/>
                  <a:ea typeface="대한민국정부상징체 R" pitchFamily="18" charset="-127"/>
                </a:rPr>
                <a:t>휴무일 지정</a:t>
              </a:r>
              <a:endParaRPr lang="en-US" altLang="ko-KR" sz="1400" dirty="0"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pPr algn="ctr"/>
              <a:r>
                <a:rPr lang="ko-KR" altLang="en-US" sz="1400" dirty="0" err="1">
                  <a:latin typeface="대한민국정부상징체 R" pitchFamily="18" charset="-127"/>
                  <a:ea typeface="대한민국정부상징체 R" pitchFamily="18" charset="-127"/>
                </a:rPr>
                <a:t>마이페이지</a:t>
              </a:r>
              <a:r>
                <a:rPr lang="ko-KR" altLang="en-US" sz="1400" dirty="0">
                  <a:latin typeface="대한민국정부상징체 R" pitchFamily="18" charset="-127"/>
                  <a:ea typeface="대한민국정부상징체 R" pitchFamily="18" charset="-127"/>
                </a:rPr>
                <a:t> 연결</a:t>
              </a:r>
              <a:endParaRPr lang="en-US" altLang="ko-KR" sz="1400" dirty="0"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pPr algn="ctr"/>
              <a:endParaRPr lang="en-US" altLang="ko-KR" sz="1400" dirty="0"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pPr algn="ctr"/>
              <a:endParaRPr lang="ko-KR" altLang="en-US" sz="1400" dirty="0">
                <a:latin typeface="대한민국정부상징체 R" pitchFamily="18" charset="-127"/>
                <a:ea typeface="대한민국정부상징체 R" pitchFamily="18" charset="-127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2644401" y="1314498"/>
            <a:ext cx="1728192" cy="3343202"/>
          </a:xfrm>
          <a:prstGeom prst="rect">
            <a:avLst/>
          </a:prstGeom>
          <a:noFill/>
          <a:ln w="31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760991" y="1314498"/>
            <a:ext cx="1728192" cy="3343202"/>
          </a:xfrm>
          <a:prstGeom prst="rect">
            <a:avLst/>
          </a:prstGeom>
          <a:noFill/>
          <a:ln w="31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831943" y="1314498"/>
            <a:ext cx="1728192" cy="3343202"/>
          </a:xfrm>
          <a:prstGeom prst="rect">
            <a:avLst/>
          </a:prstGeom>
          <a:noFill/>
          <a:ln w="31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750076" y="2872160"/>
            <a:ext cx="1516877" cy="1312942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후기 게시판</a:t>
            </a:r>
            <a:endParaRPr lang="en-US" altLang="ko-KR" dirty="0" smtClean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 err="1">
                <a:latin typeface="대한민국정부상징체 R" pitchFamily="18" charset="-127"/>
                <a:ea typeface="대한민국정부상징체 R" pitchFamily="18" charset="-127"/>
              </a:rPr>
              <a:t>댓글</a:t>
            </a:r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400" dirty="0" err="1">
                <a:latin typeface="대한민국정부상징체 R" pitchFamily="18" charset="-127"/>
                <a:ea typeface="대한민국정부상징체 R" pitchFamily="18" charset="-127"/>
              </a:rPr>
              <a:t>감정표현</a:t>
            </a:r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 smtClean="0">
                <a:latin typeface="대한민국정부상징체 R" pitchFamily="18" charset="-127"/>
                <a:ea typeface="대한민국정부상징체 R" pitchFamily="18" charset="-127"/>
              </a:rPr>
              <a:t>사진파일 입출력</a:t>
            </a:r>
            <a:endParaRPr lang="en-US" altLang="ko-KR" sz="1400" dirty="0" smtClean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 err="1" smtClean="0">
                <a:latin typeface="대한민국정부상징체 R" pitchFamily="18" charset="-127"/>
                <a:ea typeface="대한민국정부상징체 R" pitchFamily="18" charset="-127"/>
              </a:rPr>
              <a:t>마이페이지</a:t>
            </a:r>
            <a:r>
              <a:rPr lang="ko-KR" altLang="en-US" sz="1400" dirty="0" smtClean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연결</a:t>
            </a:r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866665" y="2874120"/>
            <a:ext cx="1516877" cy="1097498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공지 게시판</a:t>
            </a:r>
            <a:endParaRPr lang="en-US" altLang="ko-KR" dirty="0" smtClean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 smtClean="0">
                <a:latin typeface="대한민국정부상징체 R" pitchFamily="18" charset="-127"/>
                <a:ea typeface="대한민국정부상징체 R" pitchFamily="18" charset="-127"/>
              </a:rPr>
              <a:t>상단고</a:t>
            </a:r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정</a:t>
            </a:r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파일 </a:t>
            </a:r>
            <a:r>
              <a:rPr lang="ko-KR" altLang="en-US" sz="1400" dirty="0" smtClean="0">
                <a:latin typeface="대한민국정부상징체 R" pitchFamily="18" charset="-127"/>
                <a:ea typeface="대한민국정부상징체 R" pitchFamily="18" charset="-127"/>
              </a:rPr>
              <a:t>관</a:t>
            </a:r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리</a:t>
            </a:r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937618" y="2867716"/>
            <a:ext cx="1516877" cy="1312942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지도 </a:t>
            </a:r>
            <a:r>
              <a:rPr lang="en-US" altLang="ko-KR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API</a:t>
            </a:r>
          </a:p>
          <a:p>
            <a:endParaRPr lang="en-US" altLang="ko-KR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 err="1">
                <a:latin typeface="대한민국정부상징체 R" pitchFamily="18" charset="-127"/>
                <a:ea typeface="대한민국정부상징체 R" pitchFamily="18" charset="-127"/>
              </a:rPr>
              <a:t>마을소개</a:t>
            </a:r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 err="1">
                <a:latin typeface="대한민국정부상징체 R" pitchFamily="18" charset="-127"/>
                <a:ea typeface="대한민국정부상징체 R" pitchFamily="18" charset="-127"/>
              </a:rPr>
              <a:t>카카오맵</a:t>
            </a:r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23" y="1420523"/>
            <a:ext cx="1418777" cy="12808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610" y="1417180"/>
            <a:ext cx="1418954" cy="1281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61" y="1357333"/>
            <a:ext cx="1418954" cy="1281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7" y="1465702"/>
            <a:ext cx="1327415" cy="11983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47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TJ\Desktop\팀플이미지\0H1A95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77" t="3469" r="4082" b="175"/>
          <a:stretch/>
        </p:blipFill>
        <p:spPr bwMode="auto">
          <a:xfrm>
            <a:off x="0" y="0"/>
            <a:ext cx="3574966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 smtClean="0">
                <a:latin typeface="대한민국정부상징체 R" pitchFamily="18" charset="-127"/>
                <a:ea typeface="대한민국정부상징체 R" pitchFamily="18" charset="-127"/>
              </a:rPr>
              <a:t>목   차</a:t>
            </a:r>
            <a:endParaRPr lang="ko-KR" altLang="en-US" sz="29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7" name="Google Shape;142;p26"/>
          <p:cNvSpPr/>
          <p:nvPr/>
        </p:nvSpPr>
        <p:spPr>
          <a:xfrm rot="-5400000" flipH="1">
            <a:off x="1681268" y="1893701"/>
            <a:ext cx="5715001" cy="1927599"/>
          </a:xfrm>
          <a:prstGeom prst="rect">
            <a:avLst/>
          </a:prstGeom>
          <a:solidFill>
            <a:srgbClr val="D8CDB2"/>
          </a:solidFill>
          <a:ln>
            <a:noFill/>
          </a:ln>
        </p:spPr>
        <p:txBody>
          <a:bodyPr spcFirstLastPara="1" wrap="square" lIns="81030" tIns="81030" rIns="81030" bIns="81030" anchor="ctr" anchorCtr="0">
            <a:noAutofit/>
          </a:bodyPr>
          <a:lstStyle/>
          <a:p>
            <a:endParaRPr/>
          </a:p>
        </p:txBody>
      </p:sp>
      <p:sp>
        <p:nvSpPr>
          <p:cNvPr id="8" name="Google Shape;145;p26"/>
          <p:cNvSpPr txBox="1">
            <a:spLocks/>
          </p:cNvSpPr>
          <p:nvPr/>
        </p:nvSpPr>
        <p:spPr>
          <a:xfrm>
            <a:off x="4134508" y="3135748"/>
            <a:ext cx="941548" cy="481500"/>
          </a:xfrm>
          <a:prstGeom prst="rect">
            <a:avLst/>
          </a:prstGeom>
        </p:spPr>
        <p:txBody>
          <a:bodyPr spcFirstLastPara="1" wrap="square" lIns="81030" tIns="81030" rIns="81030" bIns="81030" anchor="ctr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" dirty="0" smtClean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04</a:t>
            </a:r>
            <a:endParaRPr lang="es"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Google Shape;148;p26"/>
          <p:cNvSpPr txBox="1">
            <a:spLocks/>
          </p:cNvSpPr>
          <p:nvPr/>
        </p:nvSpPr>
        <p:spPr>
          <a:xfrm>
            <a:off x="4123794" y="942154"/>
            <a:ext cx="966499" cy="481500"/>
          </a:xfrm>
          <a:prstGeom prst="rect">
            <a:avLst/>
          </a:prstGeom>
        </p:spPr>
        <p:txBody>
          <a:bodyPr spcFirstLastPara="1" wrap="square" lIns="81030" tIns="81030" rIns="81030" bIns="81030" anchor="ctr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" dirty="0" smtClean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01</a:t>
            </a:r>
            <a:endParaRPr lang="es"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Google Shape;151;p26"/>
          <p:cNvSpPr txBox="1">
            <a:spLocks/>
          </p:cNvSpPr>
          <p:nvPr/>
        </p:nvSpPr>
        <p:spPr>
          <a:xfrm>
            <a:off x="4123794" y="1673352"/>
            <a:ext cx="966499" cy="481500"/>
          </a:xfrm>
          <a:prstGeom prst="rect">
            <a:avLst/>
          </a:prstGeom>
        </p:spPr>
        <p:txBody>
          <a:bodyPr spcFirstLastPara="1" wrap="square" lIns="81030" tIns="81030" rIns="81030" bIns="81030" anchor="ctr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" dirty="0" smtClean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02</a:t>
            </a:r>
            <a:endParaRPr lang="es"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Google Shape;154;p26"/>
          <p:cNvSpPr txBox="1">
            <a:spLocks/>
          </p:cNvSpPr>
          <p:nvPr/>
        </p:nvSpPr>
        <p:spPr>
          <a:xfrm>
            <a:off x="4134508" y="3866946"/>
            <a:ext cx="941548" cy="481500"/>
          </a:xfrm>
          <a:prstGeom prst="rect">
            <a:avLst/>
          </a:prstGeom>
        </p:spPr>
        <p:txBody>
          <a:bodyPr spcFirstLastPara="1" wrap="square" lIns="81030" tIns="81030" rIns="81030" bIns="81030" anchor="ctr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" dirty="0" smtClean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05</a:t>
            </a:r>
            <a:endParaRPr lang="es"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Google Shape;157;p26"/>
          <p:cNvSpPr txBox="1">
            <a:spLocks/>
          </p:cNvSpPr>
          <p:nvPr/>
        </p:nvSpPr>
        <p:spPr>
          <a:xfrm>
            <a:off x="4134508" y="4598145"/>
            <a:ext cx="941548" cy="481500"/>
          </a:xfrm>
          <a:prstGeom prst="rect">
            <a:avLst/>
          </a:prstGeom>
        </p:spPr>
        <p:txBody>
          <a:bodyPr spcFirstLastPara="1" wrap="square" lIns="81030" tIns="81030" rIns="81030" bIns="81030" anchor="ctr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" dirty="0" smtClean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06</a:t>
            </a:r>
            <a:endParaRPr lang="es"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Google Shape;146;p26"/>
          <p:cNvSpPr txBox="1">
            <a:spLocks/>
          </p:cNvSpPr>
          <p:nvPr/>
        </p:nvSpPr>
        <p:spPr>
          <a:xfrm>
            <a:off x="5701972" y="1061299"/>
            <a:ext cx="2459350" cy="360040"/>
          </a:xfrm>
          <a:prstGeom prst="rect">
            <a:avLst/>
          </a:prstGeom>
        </p:spPr>
        <p:txBody>
          <a:bodyPr spcFirstLastPara="1" vert="horz" wrap="square" lIns="81030" tIns="81030" rIns="81030" bIns="81030" rtlCol="0" anchor="b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2500" dirty="0"/>
              <a:t>팀 소개</a:t>
            </a:r>
          </a:p>
        </p:txBody>
      </p:sp>
      <p:sp>
        <p:nvSpPr>
          <p:cNvPr id="14" name="Google Shape;146;p26"/>
          <p:cNvSpPr txBox="1">
            <a:spLocks/>
          </p:cNvSpPr>
          <p:nvPr/>
        </p:nvSpPr>
        <p:spPr>
          <a:xfrm>
            <a:off x="5701972" y="1794981"/>
            <a:ext cx="2459350" cy="360040"/>
          </a:xfrm>
          <a:prstGeom prst="rect">
            <a:avLst/>
          </a:prstGeom>
        </p:spPr>
        <p:txBody>
          <a:bodyPr spcFirstLastPara="1" vert="horz" wrap="square" lIns="81030" tIns="81030" rIns="81030" bIns="81030" rtlCol="0" anchor="b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2500" dirty="0"/>
              <a:t>프로젝트 개요</a:t>
            </a:r>
          </a:p>
        </p:txBody>
      </p:sp>
      <p:sp>
        <p:nvSpPr>
          <p:cNvPr id="15" name="Google Shape;146;p26"/>
          <p:cNvSpPr txBox="1">
            <a:spLocks/>
          </p:cNvSpPr>
          <p:nvPr/>
        </p:nvSpPr>
        <p:spPr>
          <a:xfrm>
            <a:off x="5701972" y="3262345"/>
            <a:ext cx="2459350" cy="360040"/>
          </a:xfrm>
          <a:prstGeom prst="rect">
            <a:avLst/>
          </a:prstGeom>
        </p:spPr>
        <p:txBody>
          <a:bodyPr spcFirstLastPara="1" vert="horz" wrap="square" lIns="81030" tIns="81030" rIns="81030" bIns="81030" rtlCol="0" anchor="b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2500" dirty="0"/>
              <a:t>프로젝트 내용</a:t>
            </a:r>
          </a:p>
        </p:txBody>
      </p:sp>
      <p:sp>
        <p:nvSpPr>
          <p:cNvPr id="16" name="Google Shape;146;p26"/>
          <p:cNvSpPr txBox="1">
            <a:spLocks/>
          </p:cNvSpPr>
          <p:nvPr/>
        </p:nvSpPr>
        <p:spPr>
          <a:xfrm>
            <a:off x="5701972" y="3996027"/>
            <a:ext cx="2459350" cy="360040"/>
          </a:xfrm>
          <a:prstGeom prst="rect">
            <a:avLst/>
          </a:prstGeom>
        </p:spPr>
        <p:txBody>
          <a:bodyPr spcFirstLastPara="1" vert="horz" wrap="square" lIns="81030" tIns="81030" rIns="81030" bIns="81030" rtlCol="0" anchor="b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2500" dirty="0"/>
              <a:t>시연</a:t>
            </a:r>
          </a:p>
        </p:txBody>
      </p:sp>
      <p:sp>
        <p:nvSpPr>
          <p:cNvPr id="17" name="Google Shape;146;p26"/>
          <p:cNvSpPr txBox="1">
            <a:spLocks/>
          </p:cNvSpPr>
          <p:nvPr/>
        </p:nvSpPr>
        <p:spPr>
          <a:xfrm>
            <a:off x="5701972" y="4729708"/>
            <a:ext cx="2459350" cy="360040"/>
          </a:xfrm>
          <a:prstGeom prst="rect">
            <a:avLst/>
          </a:prstGeom>
        </p:spPr>
        <p:txBody>
          <a:bodyPr spcFirstLastPara="1" vert="horz" wrap="square" lIns="81030" tIns="81030" rIns="81030" bIns="81030" rtlCol="0" anchor="b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00" dirty="0"/>
              <a:t>Q&amp;A</a:t>
            </a:r>
            <a:endParaRPr lang="ko-KR" altLang="en-US" sz="2500" dirty="0"/>
          </a:p>
        </p:txBody>
      </p:sp>
      <p:sp>
        <p:nvSpPr>
          <p:cNvPr id="18" name="Google Shape;151;p26"/>
          <p:cNvSpPr txBox="1">
            <a:spLocks/>
          </p:cNvSpPr>
          <p:nvPr/>
        </p:nvSpPr>
        <p:spPr>
          <a:xfrm>
            <a:off x="4123794" y="2404550"/>
            <a:ext cx="966499" cy="481500"/>
          </a:xfrm>
          <a:prstGeom prst="rect">
            <a:avLst/>
          </a:prstGeom>
        </p:spPr>
        <p:txBody>
          <a:bodyPr spcFirstLastPara="1" wrap="square" lIns="81030" tIns="81030" rIns="81030" bIns="81030" anchor="ctr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" dirty="0" smtClean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03</a:t>
            </a:r>
            <a:endParaRPr lang="es"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Google Shape;146;p26"/>
          <p:cNvSpPr txBox="1">
            <a:spLocks/>
          </p:cNvSpPr>
          <p:nvPr/>
        </p:nvSpPr>
        <p:spPr>
          <a:xfrm>
            <a:off x="5701972" y="2528663"/>
            <a:ext cx="2459350" cy="360040"/>
          </a:xfrm>
          <a:prstGeom prst="rect">
            <a:avLst/>
          </a:prstGeom>
        </p:spPr>
        <p:txBody>
          <a:bodyPr spcFirstLastPara="1" vert="horz" wrap="square" lIns="81030" tIns="81030" rIns="81030" bIns="81030" rtlCol="0" anchor="b" anchorCtr="0">
            <a:noAutofit/>
          </a:bodyPr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대한민국정부상징체 R" pitchFamily="18" charset="-127"/>
                <a:ea typeface="대한민국정부상징체 R" pitchFamily="18" charset="-127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2500" dirty="0"/>
              <a:t>프로젝트 </a:t>
            </a:r>
            <a:r>
              <a:rPr lang="ko-KR" altLang="en-US" sz="2500" dirty="0" smtClean="0"/>
              <a:t>기</a:t>
            </a:r>
            <a:r>
              <a:rPr lang="ko-KR" altLang="en-US" sz="2500" dirty="0"/>
              <a:t>획</a:t>
            </a:r>
          </a:p>
        </p:txBody>
      </p:sp>
    </p:spTree>
    <p:extLst>
      <p:ext uri="{BB962C8B-B14F-4D97-AF65-F5344CB8AC3E}">
        <p14:creationId xmlns:p14="http://schemas.microsoft.com/office/powerpoint/2010/main" val="30689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3349043"/>
            <a:ext cx="5516308" cy="1420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72" y="1177315"/>
            <a:ext cx="5516308" cy="2171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https://image.flaticon.com/icons/svg/847/847482.svg"/>
          <p:cNvSpPr>
            <a:spLocks noChangeAspect="1" noChangeArrowheads="1"/>
          </p:cNvSpPr>
          <p:nvPr/>
        </p:nvSpPr>
        <p:spPr bwMode="auto">
          <a:xfrm>
            <a:off x="168275" y="-120385"/>
            <a:ext cx="3048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5088" tIns="47544" rIns="95088" bIns="47544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1775967" y="4897727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7396" y="2541751"/>
            <a:ext cx="332345" cy="21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84458" y="2272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67254" y="1207018"/>
            <a:ext cx="2392881" cy="3359656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</a:t>
            </a:r>
            <a:r>
              <a:rPr lang="ko-KR" altLang="en-US" sz="1300" b="1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로그인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/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회원가입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로그인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회원가입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시작화면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로그인 안되어 있을 때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상단 헤더에 소개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마을소개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만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아홉 마을 사진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양 쪽 화살표와 아래 버튼을 누르면 각각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9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개 마을의 사진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성곽 마을 지도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지도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API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적용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,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마을 위치 소개</a:t>
            </a: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메인 페이지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84459" y="1417340"/>
            <a:ext cx="5525022" cy="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94016" y="11173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644401" y="3207572"/>
            <a:ext cx="930565" cy="141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303158" y="1251959"/>
            <a:ext cx="606321" cy="165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031036" y="112209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303164" y="2541751"/>
            <a:ext cx="332345" cy="21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38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60" y="2493539"/>
            <a:ext cx="5516921" cy="1653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60" y="1207020"/>
            <a:ext cx="5516921" cy="128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https://image.flaticon.com/icons/svg/847/847482.svg"/>
          <p:cNvSpPr>
            <a:spLocks noChangeAspect="1" noChangeArrowheads="1"/>
          </p:cNvSpPr>
          <p:nvPr/>
        </p:nvSpPr>
        <p:spPr bwMode="auto">
          <a:xfrm>
            <a:off x="168275" y="-120385"/>
            <a:ext cx="3048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5088" tIns="47544" rIns="95088" bIns="47544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1775967" y="4897727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242621" y="3938403"/>
            <a:ext cx="332345" cy="21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로그인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369627" y="1943349"/>
            <a:ext cx="531751" cy="21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680965" y="1777409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577932" y="3207565"/>
            <a:ext cx="997034" cy="700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245588" y="35483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67254" y="1207018"/>
            <a:ext cx="2392881" cy="2305521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</a:t>
            </a:r>
            <a:r>
              <a:rPr lang="ko-KR" altLang="en-US" sz="1300" b="1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회원가입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헤더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,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로그인 페이지에서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회원가입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버튼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클릭시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회원가입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로그인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가입한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이메일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비밀번호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입력 후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로그인 버튼 클릭 시 로그인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로그인 성공 시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메인페이지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72616" y="389766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07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60" y="1207020"/>
            <a:ext cx="5516921" cy="1286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1"/>
          <a:stretch/>
        </p:blipFill>
        <p:spPr bwMode="auto">
          <a:xfrm>
            <a:off x="385071" y="2497462"/>
            <a:ext cx="5516308" cy="2343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10872" y="4454178"/>
            <a:ext cx="625284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75559" y="4454178"/>
            <a:ext cx="199407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584986" y="3156321"/>
            <a:ext cx="517679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312057" y="312826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12057" y="3577609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01201" y="441190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74968" y="4404363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167254" y="1207018"/>
            <a:ext cx="2392881" cy="3713599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</a:t>
            </a:r>
            <a:r>
              <a:rPr lang="ko-KR" altLang="en-US" sz="1300" b="1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중복확인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클릭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시 닉네임 </a:t>
            </a: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중복확인</a:t>
            </a:r>
            <a:endParaRPr lang="en-US" altLang="ko-KR" sz="1100" dirty="0" smtClean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인증번호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발송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입력한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이메일로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인증번호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메일 전송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가입완료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가입 완료 메시지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메인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뒤로 가기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메인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584986" y="3670477"/>
            <a:ext cx="517679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4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 err="1"/>
              <a:t>회원가입</a:t>
            </a:r>
            <a:endParaRPr lang="ko-KR" altLang="en-US" sz="2900" dirty="0"/>
          </a:p>
        </p:txBody>
      </p:sp>
      <p:grpSp>
        <p:nvGrpSpPr>
          <p:cNvPr id="28" name="그룹 27"/>
          <p:cNvGrpSpPr/>
          <p:nvPr/>
        </p:nvGrpSpPr>
        <p:grpSpPr>
          <a:xfrm>
            <a:off x="118582" y="3637587"/>
            <a:ext cx="2193474" cy="1620180"/>
            <a:chOff x="276086" y="1781822"/>
            <a:chExt cx="2524296" cy="20319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26" y="1781822"/>
              <a:ext cx="2513156" cy="748362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287226" y="2636912"/>
              <a:ext cx="2513156" cy="1108291"/>
              <a:chOff x="287226" y="2636912"/>
              <a:chExt cx="2513156" cy="1108291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226" y="2636912"/>
                <a:ext cx="2513156" cy="1108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3" name="직사각형 42"/>
              <p:cNvSpPr/>
              <p:nvPr/>
            </p:nvSpPr>
            <p:spPr>
              <a:xfrm>
                <a:off x="1375200" y="3150000"/>
                <a:ext cx="198000" cy="1085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543804" y="2924944"/>
                <a:ext cx="456868" cy="1805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276086" y="1781822"/>
              <a:ext cx="2524296" cy="20319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28269" y="2359352"/>
            <a:ext cx="2183794" cy="1155097"/>
            <a:chOff x="138951" y="2831223"/>
            <a:chExt cx="2365777" cy="1386116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51" y="2831223"/>
              <a:ext cx="2365777" cy="1386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직사각형 49"/>
            <p:cNvSpPr/>
            <p:nvPr/>
          </p:nvSpPr>
          <p:spPr>
            <a:xfrm>
              <a:off x="138951" y="2831223"/>
              <a:ext cx="2365777" cy="13679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9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10872" y="4454178"/>
            <a:ext cx="625284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75559" y="4454178"/>
            <a:ext cx="199407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584986" y="3156321"/>
            <a:ext cx="517679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312057" y="309054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12057" y="3577609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01201" y="441190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74968" y="4404363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167254" y="1207018"/>
            <a:ext cx="2392881" cy="17976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</a:t>
            </a:r>
            <a:r>
              <a:rPr lang="ko-KR" altLang="en-US" sz="1300" b="1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핸드폰 번호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핸드폰 형식에 맞게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숫자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입력시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자동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‘ - ’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삽입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가입완료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가입 완료 메시지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메인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584986" y="3670477"/>
            <a:ext cx="517679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4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 err="1"/>
              <a:t>회원가입</a:t>
            </a:r>
            <a:r>
              <a:rPr lang="ko-KR" altLang="en-US" sz="2900" dirty="0"/>
              <a:t> </a:t>
            </a:r>
            <a:r>
              <a:rPr lang="en-US" altLang="ko-KR" sz="2900" dirty="0"/>
              <a:t>(</a:t>
            </a:r>
            <a:r>
              <a:rPr lang="ko-KR" altLang="en-US" sz="2900" dirty="0"/>
              <a:t>유효성 검사</a:t>
            </a:r>
            <a:r>
              <a:rPr lang="en-US" altLang="ko-KR" sz="2900" dirty="0"/>
              <a:t>)</a:t>
            </a:r>
            <a:endParaRPr lang="ko-KR" altLang="en-US" sz="2900" dirty="0"/>
          </a:p>
        </p:txBody>
      </p:sp>
      <p:sp>
        <p:nvSpPr>
          <p:cNvPr id="2" name="직사각형 1"/>
          <p:cNvSpPr/>
          <p:nvPr/>
        </p:nvSpPr>
        <p:spPr>
          <a:xfrm>
            <a:off x="3102664" y="2362082"/>
            <a:ext cx="871133" cy="75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85071" y="1177313"/>
            <a:ext cx="5516308" cy="3525732"/>
            <a:chOff x="417160" y="1412776"/>
            <a:chExt cx="5976000" cy="4230878"/>
          </a:xfrm>
        </p:grpSpPr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60" y="1412776"/>
              <a:ext cx="5976000" cy="42308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8985" y="2928950"/>
              <a:ext cx="936104" cy="124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9" name="직사각형 28"/>
          <p:cNvSpPr/>
          <p:nvPr/>
        </p:nvSpPr>
        <p:spPr>
          <a:xfrm>
            <a:off x="3107273" y="1503484"/>
            <a:ext cx="1944000" cy="236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800132" y="147059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13840" y="428910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029780" y="4305547"/>
            <a:ext cx="1129846" cy="236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54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237320"/>
            <a:ext cx="5516308" cy="575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https://image.flaticon.com/icons/svg/847/847482.svg"/>
          <p:cNvSpPr>
            <a:spLocks noChangeAspect="1" noChangeArrowheads="1"/>
          </p:cNvSpPr>
          <p:nvPr/>
        </p:nvSpPr>
        <p:spPr bwMode="auto">
          <a:xfrm>
            <a:off x="168275" y="-120385"/>
            <a:ext cx="3048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5088" tIns="47544" rIns="95088" bIns="47544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9" name="Picture 5" descr="C:\Users\TJ\Downloads\cli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543" y="1729124"/>
            <a:ext cx="323452" cy="26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아래쪽 화살표 3"/>
          <p:cNvSpPr/>
          <p:nvPr/>
        </p:nvSpPr>
        <p:spPr>
          <a:xfrm>
            <a:off x="2669646" y="2011371"/>
            <a:ext cx="638542" cy="720080"/>
          </a:xfrm>
          <a:prstGeom prst="downArrow">
            <a:avLst/>
          </a:prstGeom>
          <a:solidFill>
            <a:srgbClr val="0D4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088" tIns="47544" rIns="95088" bIns="47544" spcCol="0" rtlCol="0" anchor="ctr"/>
          <a:lstStyle/>
          <a:p>
            <a:pPr algn="ctr"/>
            <a:endParaRPr lang="ko-KR" altLang="en-US">
              <a:solidFill>
                <a:srgbClr val="0D437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44401" y="1657367"/>
            <a:ext cx="689031" cy="143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헤더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02" y="2857500"/>
            <a:ext cx="5516308" cy="66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2619157" y="3277547"/>
            <a:ext cx="889340" cy="241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354556" y="156808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67254" y="1207018"/>
            <a:ext cx="2392881" cy="2051605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</a:t>
            </a:r>
            <a:r>
              <a:rPr lang="ko-KR" altLang="en-US" sz="1300" b="1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네비게이션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메뉴에 마우스를 올렸을 때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하단에 메뉴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회원 등급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(GUEST / USER / ADMIN)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에 따라 출력되는 헤더 상이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투어예약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투어예약으로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67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255697"/>
            <a:ext cx="5516308" cy="3844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5606" y="2280334"/>
            <a:ext cx="4254011" cy="1357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83268" y="216728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예약 시스템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67254" y="1207021"/>
            <a:ext cx="2392881" cy="789722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투어 예약 상세 페이지 이동</a:t>
            </a:r>
            <a:r>
              <a:rPr lang="ko-KR" altLang="en-US" sz="1300" b="1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투어 클릭 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투어 예약 상세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35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255289"/>
            <a:ext cx="5516308" cy="3641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12667" y="4537687"/>
            <a:ext cx="1002211" cy="221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795192" y="449011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예약 시스템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67254" y="1207018"/>
            <a:ext cx="2392881" cy="2559437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목록으로 버튼</a:t>
            </a:r>
            <a:r>
              <a:rPr lang="ko-KR" altLang="en-US" sz="1300" b="1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투어 예약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예약하기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투어 예약 상세 날짜 선택 페이지로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09701" y="4537687"/>
            <a:ext cx="1002211" cy="221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106724" y="4477709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78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71" y="1240596"/>
            <a:ext cx="5516308" cy="3562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028403" y="4026890"/>
            <a:ext cx="1190021" cy="2707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18573" y="176372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예약 시스템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67254" y="1207018"/>
            <a:ext cx="2392881" cy="4067542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날짜 선택 달력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투어 시작일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,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종료일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,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휴무일에 따라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선택할 수 있는 날짜 결정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당일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 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내일은 예약 불가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휴무일 알림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휴무일과 휴무 내용을 출력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예약 현황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달력에서 날짜 선택 전에는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예약 현황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미출력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결제 계좌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해당 투어 예약을 위한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계좌번호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50763" y="273048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312060" y="1763697"/>
            <a:ext cx="1528785" cy="988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79119" y="2737493"/>
            <a:ext cx="1861130" cy="284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028404" y="3021849"/>
            <a:ext cx="1190021" cy="221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257446" y="2995699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39660" y="402838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46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237320"/>
            <a:ext cx="5516308" cy="3691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046185" y="4650029"/>
            <a:ext cx="1096431" cy="240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94976" y="143737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예약 시스템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67254" y="1207018"/>
            <a:ext cx="2392881" cy="4313763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투어 날짜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날짜 선택 시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선택 날짜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예약 현황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예약 현황에 따라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현재 예약 인원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투어 최대 인원 출력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투어 인원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선택한 날짜에 따른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투어 최대 인원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–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현재 예약 인원 만큼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투어 인원 선택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결제 금액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선택한 투어 인원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*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투어 가격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⑤ 예약 신청 하기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예약 완료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76157" y="304993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043232" y="1529844"/>
            <a:ext cx="1011863" cy="127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028404" y="3097527"/>
            <a:ext cx="1190021" cy="221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016657" y="3405846"/>
            <a:ext cx="1190021" cy="110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288824" y="389552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82152" y="330828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017371" y="3946782"/>
            <a:ext cx="1190021" cy="110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774404" y="4626874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75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61" y="1249574"/>
            <a:ext cx="5516308" cy="354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046197" y="4357667"/>
            <a:ext cx="1129973" cy="269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15089" y="189742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예약 시스템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67254" y="1207017"/>
            <a:ext cx="2392881" cy="350585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투어 예약 신청 번호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투어 예약 신청 번호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예약 승인 상태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최초 예약 신청 시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‘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대기 중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입금 시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,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예약 승인 시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상태명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변경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확인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투어 예약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내 정보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내 정보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내 정보 페이지에서 입금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14496" y="35483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363351" y="1989859"/>
            <a:ext cx="1011863" cy="127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366743" y="3595904"/>
            <a:ext cx="1190021" cy="221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72596" y="432841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38260" y="434174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242638" y="4357667"/>
            <a:ext cx="1129973" cy="269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43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7824" y="2137420"/>
            <a:ext cx="3018797" cy="131634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대한민국정부상징체 R" pitchFamily="18" charset="-127"/>
                <a:ea typeface="대한민국정부상징체 R" pitchFamily="18" charset="-127"/>
              </a:rPr>
              <a:t>01 </a:t>
            </a:r>
            <a:r>
              <a:rPr lang="ko-KR" altLang="en-US" sz="4000" dirty="0">
                <a:latin typeface="대한민국정부상징체 R" pitchFamily="18" charset="-127"/>
                <a:ea typeface="대한민국정부상징체 R" pitchFamily="18" charset="-127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187166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20" y="1837387"/>
            <a:ext cx="5516308" cy="2312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77339" y="3877642"/>
            <a:ext cx="531751" cy="193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09096" y="225746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예약 시스템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67254" y="1207024"/>
            <a:ext cx="2392881" cy="3559711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예약 현황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예약 현황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투어이름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예약한 투어 확인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해당 투어 상세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더보기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예약한 투어 목록을 더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예약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/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입금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입금 하기 클릭 시 입금 페이지로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이동예약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상태에 따라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예약 완료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예약 취소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승인 대기</a:t>
            </a:r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47961" y="294824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710888" y="2317469"/>
            <a:ext cx="618195" cy="183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778646" y="2797500"/>
            <a:ext cx="1929258" cy="1055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17188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45000" y="387764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237320"/>
            <a:ext cx="5516308" cy="575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4484299" y="2813940"/>
            <a:ext cx="687597" cy="1055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4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812475"/>
            <a:ext cx="5516308" cy="285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913243" y="3817636"/>
            <a:ext cx="1129972" cy="244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예약 시스템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67254" y="1207019"/>
            <a:ext cx="2392881" cy="3051879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내 계좌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사용자의 입금 확인용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계좌번호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입력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예금주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입금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계좌번호에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해당하는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예금주 입력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결제하기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결제 진행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취소하기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내 정보 페이지로 이동</a:t>
            </a:r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07311" y="2828223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910277" y="2646780"/>
            <a:ext cx="997034" cy="105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149216" y="381763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23396" y="381763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237320"/>
            <a:ext cx="5516308" cy="575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2910277" y="2931731"/>
            <a:ext cx="997034" cy="105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043215" y="3817636"/>
            <a:ext cx="1129972" cy="244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907311" y="252821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08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71" y="1837387"/>
            <a:ext cx="5516308" cy="260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312056" y="3906920"/>
            <a:ext cx="1628489" cy="244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예약 시스템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67254" y="1207018"/>
            <a:ext cx="2392881" cy="3805932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관리자 헤더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관리자로 로그인 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관리자 전용 메뉴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검색 기능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회원 이름과 투어 이름으로 검색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예약 정보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예약에 대한 정보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페이징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⑤ 예약 취소 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승인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/ 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삭제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체크 항목에 대해 취소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승인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삭제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다중 삭제 가능</a:t>
            </a:r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17462" y="210817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38050" y="2752574"/>
            <a:ext cx="4830984" cy="179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979712" y="388191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0208" y="270751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647367" y="4201046"/>
            <a:ext cx="2858164" cy="244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237321"/>
            <a:ext cx="5516308" cy="618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3940545" y="2163821"/>
            <a:ext cx="1562020" cy="213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49744" y="153735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182088" y="1605251"/>
            <a:ext cx="3788729" cy="23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315023" y="417767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925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예약 시스템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67254" y="1207023"/>
            <a:ext cx="2392881" cy="3305795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확인창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취소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승인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삭제 버튼 클릭 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확인창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관리자 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– 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예약 현황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취소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승인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삭제 에 따라 변화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내 정보 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– 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예약 현황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취소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승인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삭제 에 따라 변화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예약 날짜 선택 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– 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예약 현황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승인 시 예약 현황에 신청 인원 만큼 예약 현황 업데이트 반영</a:t>
            </a:r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84475" y="1238965"/>
            <a:ext cx="3212813" cy="848914"/>
            <a:chOff x="416496" y="1486753"/>
            <a:chExt cx="3480547" cy="1018697"/>
          </a:xfrm>
        </p:grpSpPr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496" y="1486753"/>
              <a:ext cx="3480547" cy="10186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2406000" y="2064349"/>
              <a:ext cx="241995" cy="350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684748" y="2110172"/>
              <a:ext cx="540060" cy="2785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700978" y="1777409"/>
            <a:ext cx="3200400" cy="1674813"/>
            <a:chOff x="2926060" y="2132856"/>
            <a:chExt cx="3467100" cy="2009775"/>
          </a:xfrm>
        </p:grpSpPr>
        <p:pic>
          <p:nvPicPr>
            <p:cNvPr id="5127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6060" y="2132856"/>
              <a:ext cx="3467100" cy="2009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4160912" y="3719001"/>
              <a:ext cx="241995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494980" y="3719001"/>
              <a:ext cx="962075" cy="3580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85071" y="2437454"/>
            <a:ext cx="5516308" cy="2359633"/>
            <a:chOff x="417160" y="2924944"/>
            <a:chExt cx="5976000" cy="2831560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60" y="2924944"/>
              <a:ext cx="5976000" cy="28315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5097016" y="4611134"/>
              <a:ext cx="787892" cy="2931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09840" y="4596130"/>
              <a:ext cx="241995" cy="350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b="1" dirty="0">
                  <a:solidFill>
                    <a:srgbClr val="FF0000"/>
                  </a:solidFill>
                </a:rPr>
                <a:t>③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84458" y="4177647"/>
            <a:ext cx="5516308" cy="868692"/>
            <a:chOff x="416496" y="5013176"/>
            <a:chExt cx="5976000" cy="1042430"/>
          </a:xfrm>
        </p:grpSpPr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496" y="5013176"/>
              <a:ext cx="5976000" cy="1042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4847740" y="5372807"/>
              <a:ext cx="241995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b="1" dirty="0">
                  <a:solidFill>
                    <a:srgbClr val="FF0000"/>
                  </a:solidFill>
                </a:rPr>
                <a:t>④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548844" y="5073501"/>
              <a:ext cx="1224136" cy="9821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2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71" y="1218572"/>
            <a:ext cx="5516308" cy="3067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375560" y="2418928"/>
            <a:ext cx="465282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18056" y="2143139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후기 </a:t>
            </a:r>
            <a:r>
              <a:rPr lang="ko-KR" altLang="en-US" sz="2900" dirty="0" smtClean="0"/>
              <a:t>게시판</a:t>
            </a:r>
            <a:endParaRPr lang="ko-KR" altLang="en-US" sz="29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71" y="4631663"/>
            <a:ext cx="5516308" cy="386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907317" y="2418928"/>
            <a:ext cx="531751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460516" y="2416890"/>
            <a:ext cx="909111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061496" y="215208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47440" y="215208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67254" y="1207018"/>
            <a:ext cx="2392881" cy="4313763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정렬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셀렉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박스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원하는 카테고리 별로 정렬 할 수 있는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셀렉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박스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검색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셀렉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박스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제목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내용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작성자 별로 검색 할 수 있는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셀렉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박스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검색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검색어에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따라 검색 실행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페이징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⑤ 글쓰기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코스 후기 글쓰기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08944" y="4705325"/>
            <a:ext cx="909111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179119" y="466995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859130" y="4729511"/>
            <a:ext cx="937006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572000" y="466995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31888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97" y="1094096"/>
            <a:ext cx="4248472" cy="4005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55232" y="369972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endParaRPr lang="ko-KR" altLang="en-US" sz="1300" b="1" dirty="0">
              <a:solidFill>
                <a:srgbClr val="FF0000"/>
              </a:solidFill>
            </a:endParaRP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후기 </a:t>
            </a:r>
            <a:r>
              <a:rPr lang="ko-KR" altLang="en-US" sz="2900" dirty="0" smtClean="0"/>
              <a:t>게시판</a:t>
            </a:r>
            <a:endParaRPr lang="ko-KR" altLang="en-US" sz="2900" dirty="0"/>
          </a:p>
        </p:txBody>
      </p:sp>
      <p:sp>
        <p:nvSpPr>
          <p:cNvPr id="21" name="직사각형 20"/>
          <p:cNvSpPr/>
          <p:nvPr/>
        </p:nvSpPr>
        <p:spPr>
          <a:xfrm>
            <a:off x="4141767" y="3973315"/>
            <a:ext cx="797627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43608" y="4452114"/>
            <a:ext cx="909111" cy="138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298672" y="370866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3423" y="434808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67254" y="1207019"/>
            <a:ext cx="2392881" cy="2397854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파일 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선택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파일 선택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원하는 사진 형태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파일으로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등록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</a:t>
            </a:r>
            <a:r>
              <a:rPr lang="ko-KR" altLang="en-US" sz="1300" b="1" dirty="0" err="1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별점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1~5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까지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별점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선택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제목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글자수 제한 </a:t>
            </a: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적용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43608" y="4819166"/>
            <a:ext cx="4032448" cy="179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33423" y="472970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12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71" y="1237320"/>
            <a:ext cx="5516308" cy="318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16209" y="1837387"/>
            <a:ext cx="4586356" cy="2160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26364" y="18374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후기 게시판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46776" y="432841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97697" y="432841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67254" y="1207024"/>
            <a:ext cx="2392881" cy="3559711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내용 입력 란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글자수 제한 적용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목록으로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코스 후기 게시판 목록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등록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버튼별점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정보를 입력 후 클릭 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게시글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등록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다시 쓰기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정보를 입력 중 클릭 시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입력한 정보가 모두 초기화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56572" y="432841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514429" y="4116156"/>
            <a:ext cx="997034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644401" y="4117669"/>
            <a:ext cx="997034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774390" y="4117669"/>
            <a:ext cx="987773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26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237320"/>
            <a:ext cx="5516308" cy="3345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248557" y="3577609"/>
            <a:ext cx="3471157" cy="420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50340" y="329742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후기 </a:t>
            </a:r>
            <a:r>
              <a:rPr lang="ko-KR" altLang="en-US" sz="2900" dirty="0" smtClean="0"/>
              <a:t>게시판</a:t>
            </a:r>
            <a:endParaRPr lang="ko-KR" altLang="en-US" sz="2900" dirty="0"/>
          </a:p>
        </p:txBody>
      </p:sp>
      <p:sp>
        <p:nvSpPr>
          <p:cNvPr id="23" name="TextBox 22"/>
          <p:cNvSpPr txBox="1"/>
          <p:nvPr/>
        </p:nvSpPr>
        <p:spPr>
          <a:xfrm>
            <a:off x="1402740" y="331231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07904" y="426841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67254" y="1207018"/>
            <a:ext cx="2392881" cy="2043911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게시글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이동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이전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,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이후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게시글로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글 정보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작성한 글에 관련된 정보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목록으로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후기 게시판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40266" y="4316243"/>
            <a:ext cx="987773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26363" y="3577221"/>
            <a:ext cx="356318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236691" y="3577221"/>
            <a:ext cx="356318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48647" y="329742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110132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237320"/>
            <a:ext cx="5516308" cy="3534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7396" y="1960629"/>
            <a:ext cx="287122" cy="236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04518" y="187457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후기 </a:t>
            </a:r>
            <a:r>
              <a:rPr lang="ko-KR" altLang="en-US" sz="2900" dirty="0" smtClean="0"/>
              <a:t>게시판</a:t>
            </a:r>
            <a:endParaRPr lang="ko-KR" altLang="en-US" sz="2900" dirty="0"/>
          </a:p>
        </p:txBody>
      </p:sp>
      <p:sp>
        <p:nvSpPr>
          <p:cNvPr id="23" name="TextBox 22"/>
          <p:cNvSpPr txBox="1"/>
          <p:nvPr/>
        </p:nvSpPr>
        <p:spPr>
          <a:xfrm>
            <a:off x="4995003" y="1977294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9266" y="32482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67254" y="1207018"/>
            <a:ext cx="2392881" cy="4067542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댓글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이모티콘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제공되는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이모티콘을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선택하여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댓글에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삽입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댓글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수정 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삭제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본인이 작성한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댓글일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경우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수정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삭제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댓글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작성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게시글에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댓글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작성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댓글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작성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댓글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작성란에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작성한 내용대로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댓글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작성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836987" y="4080792"/>
            <a:ext cx="987773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028026" y="2281084"/>
            <a:ext cx="872744" cy="269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83867" y="3517573"/>
            <a:ext cx="5118107" cy="420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46622" y="2832463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242623" y="3102799"/>
            <a:ext cx="2600027" cy="344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03096" y="404542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17396" y="2560696"/>
            <a:ext cx="287122" cy="236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8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2" r="6133" b="3717"/>
          <a:stretch/>
        </p:blipFill>
        <p:spPr bwMode="auto">
          <a:xfrm>
            <a:off x="352872" y="1207046"/>
            <a:ext cx="5534824" cy="3572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84524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16208" y="2659364"/>
            <a:ext cx="523444" cy="167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후기 </a:t>
            </a:r>
            <a:r>
              <a:rPr lang="ko-KR" altLang="en-US" sz="2900" dirty="0" smtClean="0"/>
              <a:t>게시판</a:t>
            </a:r>
            <a:endParaRPr lang="ko-KR" altLang="en-US" sz="2900" dirty="0"/>
          </a:p>
        </p:txBody>
      </p:sp>
      <p:sp>
        <p:nvSpPr>
          <p:cNvPr id="29" name="TextBox 28"/>
          <p:cNvSpPr txBox="1"/>
          <p:nvPr/>
        </p:nvSpPr>
        <p:spPr>
          <a:xfrm>
            <a:off x="6167254" y="1207018"/>
            <a:ext cx="2392881" cy="3705904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</a:t>
            </a:r>
            <a:r>
              <a:rPr lang="ko-KR" altLang="en-US" sz="1300" b="1" dirty="0" err="1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개시글</a:t>
            </a:r>
            <a:r>
              <a:rPr lang="ko-KR" altLang="en-US" sz="1300" b="1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개수 선택</a:t>
            </a:r>
            <a:endParaRPr lang="en-US" altLang="ko-KR" sz="1300" b="1" dirty="0" smtClean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한 페이지당 보여지는 </a:t>
            </a:r>
            <a:r>
              <a:rPr lang="ko-KR" altLang="en-US" sz="1100" dirty="0" err="1" smtClean="0">
                <a:latin typeface="대한민국정부상징체 R" pitchFamily="18" charset="-127"/>
                <a:ea typeface="대한민국정부상징체 R" pitchFamily="18" charset="-127"/>
              </a:rPr>
              <a:t>게시글</a:t>
            </a: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 개수 선택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</a:t>
            </a:r>
            <a:r>
              <a:rPr lang="ko-KR" altLang="en-US" sz="1300" b="1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정렬 </a:t>
            </a:r>
            <a:endParaRPr lang="en-US" altLang="ko-KR" sz="1300" b="1" dirty="0" smtClean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</a:t>
            </a:r>
            <a:r>
              <a:rPr lang="ko-KR" altLang="en-US" sz="1300" b="1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검색</a:t>
            </a:r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</a:t>
            </a:r>
            <a:r>
              <a:rPr lang="ko-KR" altLang="en-US" sz="1300" b="1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다중 삭제</a:t>
            </a:r>
            <a:endParaRPr lang="en-US" altLang="ko-KR" sz="1300" b="1" dirty="0" smtClean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원하는 </a:t>
            </a:r>
            <a:r>
              <a:rPr lang="ko-KR" altLang="en-US" sz="1100" dirty="0" err="1" smtClean="0">
                <a:latin typeface="대한민국정부상징체 R" pitchFamily="18" charset="-127"/>
                <a:ea typeface="대한민국정부상징체 R" pitchFamily="18" charset="-127"/>
              </a:rPr>
              <a:t>게시글</a:t>
            </a: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 다중 선택 후 삭제  가능</a:t>
            </a:r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⑤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ko-KR" altLang="en-US" sz="1300" b="1" dirty="0" err="1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게시글</a:t>
            </a:r>
            <a:r>
              <a:rPr lang="ko-KR" altLang="en-US" sz="1300" b="1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상세로 이동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</a:t>
            </a: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시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해당 </a:t>
            </a:r>
            <a:r>
              <a:rPr lang="ko-KR" altLang="en-US" sz="1100" dirty="0" err="1" smtClean="0">
                <a:latin typeface="대한민국정부상징체 R" pitchFamily="18" charset="-127"/>
                <a:ea typeface="대한민국정부상징체 R" pitchFamily="18" charset="-127"/>
              </a:rPr>
              <a:t>게시글의</a:t>
            </a: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 상세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⑥ </a:t>
            </a:r>
            <a:r>
              <a:rPr lang="ko-KR" altLang="en-US" sz="1300" b="1" dirty="0" err="1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페이징</a:t>
            </a:r>
            <a:endParaRPr lang="en-US" altLang="ko-KR" sz="1300" b="1" dirty="0" smtClean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⑦ 글쓰기 버튼</a:t>
            </a:r>
            <a:endParaRPr lang="en-US" altLang="ko-KR" sz="1300" b="1" dirty="0" smtClean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클릭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시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100" dirty="0" smtClean="0">
                <a:latin typeface="대한민국정부상징체 R" pitchFamily="18" charset="-127"/>
                <a:ea typeface="대한민국정부상징체 R" pitchFamily="18" charset="-127"/>
              </a:rPr>
              <a:t>글쓰기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855751" y="4566642"/>
            <a:ext cx="827174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563889" y="2659365"/>
            <a:ext cx="504056" cy="167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411761" y="4519827"/>
            <a:ext cx="1234862" cy="245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17396" y="2846748"/>
            <a:ext cx="255250" cy="1673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971600" y="2958083"/>
            <a:ext cx="2112984" cy="1385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097092" y="2659364"/>
            <a:ext cx="1595357" cy="167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76212" y="249746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65245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1182" y="2791634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9592" y="429766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76156" y="4498055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72000" y="4524984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12685" y="1818839"/>
            <a:ext cx="4104456" cy="2297827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</a:rPr>
              <a:t>공존 </a:t>
            </a:r>
            <a:r>
              <a:rPr lang="en-US" altLang="ko-KR" sz="1600" b="1" dirty="0">
                <a:latin typeface="+mn-ea"/>
              </a:rPr>
              <a:t>[</a:t>
            </a:r>
            <a:r>
              <a:rPr lang="ko-KR" altLang="en-US" sz="1600" b="1" dirty="0">
                <a:latin typeface="+mn-ea"/>
              </a:rPr>
              <a:t>공</a:t>
            </a:r>
            <a:r>
              <a:rPr lang="en-US" altLang="ko-KR" sz="1600" b="1" dirty="0">
                <a:latin typeface="+mn-ea"/>
              </a:rPr>
              <a:t>ː</a:t>
            </a:r>
            <a:r>
              <a:rPr lang="ko-KR" altLang="en-US" sz="1600" b="1" dirty="0">
                <a:latin typeface="+mn-ea"/>
              </a:rPr>
              <a:t>존</a:t>
            </a:r>
            <a:r>
              <a:rPr lang="en-US" altLang="ko-KR" sz="1600" b="1" dirty="0">
                <a:latin typeface="+mn-ea"/>
              </a:rPr>
              <a:t>]</a:t>
            </a:r>
            <a:br>
              <a:rPr lang="en-US" altLang="ko-KR" sz="1600" b="1" dirty="0">
                <a:latin typeface="+mn-ea"/>
              </a:rPr>
            </a:br>
            <a:r>
              <a:rPr lang="en-US" altLang="ko-KR" sz="1600" b="1" dirty="0">
                <a:latin typeface="+mn-ea"/>
              </a:rPr>
              <a:t/>
            </a:r>
            <a:br>
              <a:rPr lang="en-US" altLang="ko-KR" sz="1600" b="1" dirty="0">
                <a:latin typeface="+mn-ea"/>
              </a:rPr>
            </a:br>
            <a:r>
              <a:rPr lang="en-US" altLang="ko-KR" sz="1600" b="1" dirty="0">
                <a:latin typeface="+mn-ea"/>
              </a:rPr>
              <a:t>1. [</a:t>
            </a:r>
            <a:r>
              <a:rPr lang="ko-KR" altLang="en-US" sz="1600" b="1" dirty="0">
                <a:latin typeface="+mn-ea"/>
              </a:rPr>
              <a:t>명사</a:t>
            </a:r>
            <a:r>
              <a:rPr lang="en-US" altLang="ko-KR" sz="1600" b="1" dirty="0">
                <a:latin typeface="+mn-ea"/>
              </a:rPr>
              <a:t>] </a:t>
            </a:r>
            <a:r>
              <a:rPr lang="ko-KR" altLang="en-US" sz="1600" b="1" dirty="0">
                <a:latin typeface="+mn-ea"/>
              </a:rPr>
              <a:t>두 가지 이상의 사물이나 </a:t>
            </a:r>
            <a:endParaRPr lang="en-US" altLang="ko-KR" sz="16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  </a:t>
            </a:r>
            <a:r>
              <a:rPr lang="ko-KR" altLang="en-US" sz="1600" b="1" dirty="0" smtClean="0">
                <a:latin typeface="+mn-ea"/>
              </a:rPr>
              <a:t>현상이 </a:t>
            </a:r>
            <a:r>
              <a:rPr lang="ko-KR" altLang="en-US" sz="1600" b="1" dirty="0">
                <a:solidFill>
                  <a:srgbClr val="0D4371"/>
                </a:solidFill>
                <a:latin typeface="+mn-ea"/>
              </a:rPr>
              <a:t>함께 </a:t>
            </a:r>
            <a:r>
              <a:rPr lang="ko-KR" altLang="en-US" sz="1600" b="1" dirty="0" smtClean="0">
                <a:solidFill>
                  <a:srgbClr val="0D4371"/>
                </a:solidFill>
                <a:latin typeface="+mn-ea"/>
              </a:rPr>
              <a:t>존재함</a:t>
            </a:r>
            <a:endParaRPr lang="en-US" altLang="ko-KR" sz="1600" b="1" dirty="0" smtClean="0">
              <a:solidFill>
                <a:srgbClr val="0D437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/>
            </a:r>
            <a:br>
              <a:rPr lang="en-US" altLang="ko-KR" sz="1600" b="1" dirty="0">
                <a:latin typeface="+mn-ea"/>
              </a:rPr>
            </a:br>
            <a:r>
              <a:rPr lang="en-US" altLang="ko-KR" sz="1600" b="1" dirty="0">
                <a:latin typeface="+mn-ea"/>
              </a:rPr>
              <a:t>2. [</a:t>
            </a:r>
            <a:r>
              <a:rPr lang="ko-KR" altLang="en-US" sz="1600" b="1" dirty="0">
                <a:latin typeface="+mn-ea"/>
              </a:rPr>
              <a:t>명사</a:t>
            </a:r>
            <a:r>
              <a:rPr lang="en-US" altLang="ko-KR" sz="1600" b="1" dirty="0">
                <a:latin typeface="+mn-ea"/>
              </a:rPr>
              <a:t>] </a:t>
            </a:r>
            <a:r>
              <a:rPr lang="ko-KR" altLang="en-US" sz="1600" b="1" dirty="0">
                <a:latin typeface="+mn-ea"/>
              </a:rPr>
              <a:t>서로 도와서 </a:t>
            </a:r>
            <a:r>
              <a:rPr lang="ko-KR" altLang="en-US" sz="1600" b="1" dirty="0">
                <a:solidFill>
                  <a:srgbClr val="0D4371"/>
                </a:solidFill>
                <a:latin typeface="+mn-ea"/>
              </a:rPr>
              <a:t>함께 </a:t>
            </a:r>
            <a:r>
              <a:rPr lang="ko-KR" altLang="en-US" sz="1600" b="1" dirty="0" smtClean="0">
                <a:solidFill>
                  <a:srgbClr val="0D4371"/>
                </a:solidFill>
                <a:latin typeface="+mn-ea"/>
              </a:rPr>
              <a:t>존재함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1640" y="1681861"/>
            <a:ext cx="22365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 smtClean="0">
                <a:latin typeface="+mj-lt"/>
              </a:rPr>
              <a:t>共存</a:t>
            </a:r>
            <a:endParaRPr lang="en-US" altLang="ko-KR" sz="8000" b="1" dirty="0" smtClean="0">
              <a:latin typeface="+mj-lt"/>
              <a:ea typeface="MS Gothic" pitchFamily="49" charset="-128"/>
            </a:endParaRPr>
          </a:p>
          <a:p>
            <a:r>
              <a:rPr lang="ko-KR" altLang="en-US" sz="8000" b="1" dirty="0" smtClean="0">
                <a:latin typeface="+mj-lt"/>
              </a:rPr>
              <a:t>空間</a:t>
            </a:r>
            <a:endParaRPr lang="ko-KR" altLang="en-US" sz="8000" b="1" dirty="0">
              <a:latin typeface="+mj-lt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403845" y="637661"/>
            <a:ext cx="2295948" cy="722740"/>
          </a:xfrm>
          <a:prstGeom prst="rect">
            <a:avLst/>
          </a:prstGeom>
        </p:spPr>
        <p:txBody>
          <a:bodyPr vert="horz" lIns="81043" tIns="40522" rIns="81043" bIns="40522" rtlCol="0" anchor="ctr">
            <a:normAutofit/>
          </a:bodyPr>
          <a:lstStyle>
            <a:lvl1pPr algn="ctr" defTabSz="810433" rtl="0" eaLnBrk="1" latinLnBrk="1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>
                <a:latin typeface="대한민국정부상징체 R" pitchFamily="18" charset="-127"/>
                <a:ea typeface="대한민국정부상징체 R" pitchFamily="18" charset="-127"/>
              </a:rPr>
              <a:t>01. </a:t>
            </a:r>
            <a:r>
              <a:rPr lang="ko-KR" altLang="en-US" sz="3200" dirty="0" smtClean="0">
                <a:latin typeface="대한민국정부상징체 R" pitchFamily="18" charset="-127"/>
                <a:ea typeface="대한민국정부상징체 R" pitchFamily="18" charset="-127"/>
              </a:rPr>
              <a:t>팀 소개</a:t>
            </a:r>
            <a:endParaRPr lang="ko-KR" altLang="en-US" sz="32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01.</a:t>
            </a:r>
            <a:r>
              <a:rPr lang="ko-KR" altLang="en-US" sz="1100" dirty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팀 소개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175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233025"/>
            <a:ext cx="5516308" cy="33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799562" y="2178503"/>
            <a:ext cx="1304192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86300" y="2129983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공지 </a:t>
            </a:r>
            <a:r>
              <a:rPr lang="ko-KR" altLang="en-US" sz="2900" dirty="0" smtClean="0"/>
              <a:t>게시판</a:t>
            </a:r>
            <a:endParaRPr lang="ko-KR" altLang="en-US" sz="2900" dirty="0"/>
          </a:p>
        </p:txBody>
      </p:sp>
      <p:sp>
        <p:nvSpPr>
          <p:cNvPr id="21" name="직사각형 20"/>
          <p:cNvSpPr/>
          <p:nvPr/>
        </p:nvSpPr>
        <p:spPr>
          <a:xfrm>
            <a:off x="982682" y="2510320"/>
            <a:ext cx="4121072" cy="496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24564" y="3141445"/>
            <a:ext cx="321618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50340" y="2602863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22208" y="309752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67254" y="1207024"/>
            <a:ext cx="2392881" cy="3559711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검색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셀렉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박스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셀렉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박스로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카데고리를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지정 후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검색어를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입력하고 검색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공지 상단 고정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공지사항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 –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글쓰기 에서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상단 고정 옵션 선택 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공지사항 게시판에서 상단 고정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파일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게시글에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파일이 포함되어 있는 경우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파일 아이콘을 제목에 포함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페이징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774819" y="4291864"/>
            <a:ext cx="1066022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445012" y="4237682"/>
            <a:ext cx="261935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90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71" y="1229387"/>
            <a:ext cx="5516308" cy="2228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05531" y="2377476"/>
            <a:ext cx="465282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149216" y="2317469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공지 </a:t>
            </a:r>
            <a:r>
              <a:rPr lang="ko-KR" altLang="en-US" sz="2900" dirty="0" smtClean="0"/>
              <a:t>게시판</a:t>
            </a:r>
            <a:endParaRPr lang="ko-KR" altLang="en-US" sz="2900" dirty="0"/>
          </a:p>
        </p:txBody>
      </p:sp>
      <p:sp>
        <p:nvSpPr>
          <p:cNvPr id="22" name="직사각형 21"/>
          <p:cNvSpPr/>
          <p:nvPr/>
        </p:nvSpPr>
        <p:spPr>
          <a:xfrm>
            <a:off x="2284191" y="3166454"/>
            <a:ext cx="759030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79712" y="309752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16869" y="309752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67254" y="1207019"/>
            <a:ext cx="2392881" cy="2805658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윗글 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아랫글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선택한 글에 윗글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아랫글이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존재할 경우 버튼 표시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버튼 클릭 시 윗글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 /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아랫글로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목록으로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공지사항 목록으로 이동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수정하기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쓴 글에 대해 수정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수정하기 페이지로 이동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43215" y="3166454"/>
            <a:ext cx="759030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0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71" y="1237322"/>
            <a:ext cx="5516308" cy="3232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774373" y="2437482"/>
            <a:ext cx="465282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49024" y="215208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/>
              <a:t>공지 </a:t>
            </a:r>
            <a:r>
              <a:rPr lang="ko-KR" altLang="en-US" sz="2900" dirty="0" smtClean="0"/>
              <a:t>게시판</a:t>
            </a:r>
            <a:endParaRPr lang="ko-KR" altLang="en-US" sz="2900" dirty="0"/>
          </a:p>
        </p:txBody>
      </p:sp>
      <p:sp>
        <p:nvSpPr>
          <p:cNvPr id="22" name="직사각형 21"/>
          <p:cNvSpPr/>
          <p:nvPr/>
        </p:nvSpPr>
        <p:spPr>
          <a:xfrm>
            <a:off x="2002948" y="2752546"/>
            <a:ext cx="840860" cy="134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577936" y="2501404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13840" y="396837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67254" y="1207017"/>
            <a:ext cx="2392881" cy="4059848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상단고정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체크 시 게시판에 상단 공지로 등록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항상 상단에 출력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파일 선택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파일 추가 가능 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목록으로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게시글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목록 페이지로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수정 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삭제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수정 중인 </a:t>
            </a: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게시글에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대해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수정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삭제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</a:t>
            </a:r>
            <a:r>
              <a:rPr lang="ko-KR" altLang="en-US" sz="1300" b="1" dirty="0" err="1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다시쓰기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수정 중인 내용에 대해 초기화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002948" y="4057633"/>
            <a:ext cx="574985" cy="157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689622" y="4057633"/>
            <a:ext cx="885344" cy="157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976746" y="378835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751768" y="4057633"/>
            <a:ext cx="442673" cy="157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239660" y="394614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94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58" y="1237322"/>
            <a:ext cx="5516308" cy="306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664276" y="4896532"/>
            <a:ext cx="689031" cy="20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1543140" y="7946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543140" y="120704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43140" y="1605247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543140" y="201743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543140" y="237747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543140" y="275255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543140" y="3178170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543140" y="363761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43140" y="4080792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9896" y="1923906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주요 기능 </a:t>
            </a:r>
            <a:r>
              <a:rPr lang="en-US" altLang="ko-KR" sz="2900" dirty="0"/>
              <a:t>– </a:t>
            </a:r>
            <a:r>
              <a:rPr lang="ko-KR" altLang="en-US" sz="2900" dirty="0" err="1"/>
              <a:t>마을소개</a:t>
            </a:r>
            <a:r>
              <a:rPr lang="ko-KR" altLang="en-US" sz="2900" dirty="0"/>
              <a:t> 지도 </a:t>
            </a:r>
            <a:r>
              <a:rPr lang="en-US" altLang="ko-KR" sz="2900" dirty="0"/>
              <a:t>API</a:t>
            </a:r>
            <a:endParaRPr lang="ko-KR" altLang="en-US" sz="2900" dirty="0"/>
          </a:p>
        </p:txBody>
      </p:sp>
      <p:sp>
        <p:nvSpPr>
          <p:cNvPr id="21" name="직사각형 20"/>
          <p:cNvSpPr/>
          <p:nvPr/>
        </p:nvSpPr>
        <p:spPr>
          <a:xfrm>
            <a:off x="873718" y="2038461"/>
            <a:ext cx="2634784" cy="2199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026267" y="2129983"/>
            <a:ext cx="219323" cy="269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74968" y="234819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67254" y="1207017"/>
            <a:ext cx="2392881" cy="3813626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① 지도 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API</a:t>
            </a: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카카오맵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외부 </a:t>
            </a:r>
            <a:r>
              <a:rPr lang="en-US" altLang="ko-KR" sz="1100" dirty="0">
                <a:latin typeface="대한민국정부상징체 R" pitchFamily="18" charset="-127"/>
                <a:ea typeface="대한민국정부상징체 R" pitchFamily="18" charset="-127"/>
              </a:rPr>
              <a:t>API 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활용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대한민국정부상징체 R" pitchFamily="18" charset="-127"/>
                <a:ea typeface="대한민국정부상징체 R" pitchFamily="18" charset="-127"/>
              </a:rPr>
              <a:t>아홉마을의</a:t>
            </a: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 위치 저장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기본적인 지도 기능 제공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② 확대 </a:t>
            </a:r>
            <a:r>
              <a:rPr lang="en-US" altLang="ko-KR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/ </a:t>
            </a: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축소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축척 조정 가능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③ 지도 이동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좌측 지도의 포커스가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해당 마을의 저장한 중심으로 이동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sz="13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④ 마을 소개 이동 버튼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클릭 시 해당 마을의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상세 설명 페이지로 이동</a:t>
            </a:r>
            <a:endParaRPr lang="en-US" altLang="ko-KR" sz="1300" b="1" dirty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881354" y="2658955"/>
            <a:ext cx="548308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82678" y="2187452"/>
            <a:ext cx="219323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73019" y="3019510"/>
            <a:ext cx="219323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575978" y="2737490"/>
            <a:ext cx="467253" cy="440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665159" y="3499048"/>
            <a:ext cx="219323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624491" y="3817635"/>
            <a:ext cx="219323" cy="198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623311" y="2637350"/>
            <a:ext cx="219323" cy="1180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588244" y="1995331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309094" y="2152087"/>
            <a:ext cx="267088" cy="330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016280" y="2348198"/>
            <a:ext cx="223380" cy="281890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r>
              <a:rPr lang="ko-KR" altLang="en-US" sz="13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04.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내용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40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6478" y="2169325"/>
            <a:ext cx="5251045" cy="1376350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05 </a:t>
            </a:r>
            <a:r>
              <a:rPr lang="ko-KR" altLang="en-US" sz="4000" dirty="0"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61826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03848" y="1841190"/>
            <a:ext cx="2736304" cy="944302"/>
          </a:xfrm>
        </p:spPr>
        <p:txBody>
          <a:bodyPr>
            <a:noAutofit/>
          </a:bodyPr>
          <a:lstStyle/>
          <a:p>
            <a:r>
              <a:rPr lang="en-US" altLang="ko-KR" sz="7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Q&amp;A</a:t>
            </a:r>
            <a:endParaRPr lang="ko-KR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  <p:pic>
        <p:nvPicPr>
          <p:cNvPr id="4099" name="Picture 3" descr="C:\Users\TJ\Desktop\wAR\메인리스트이미지\그림6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41477"/>
            <a:ext cx="9170044" cy="30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2641477"/>
            <a:ext cx="9170044" cy="3073523"/>
          </a:xfrm>
          <a:prstGeom prst="rect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63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J\Desktop\wAR\코스리뷰이미지\legs-1120197_19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030" b="26993"/>
          <a:stretch/>
        </p:blipFill>
        <p:spPr bwMode="auto">
          <a:xfrm>
            <a:off x="0" y="0"/>
            <a:ext cx="9144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6477" y="2172655"/>
            <a:ext cx="5251045" cy="1376350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4646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3200" dirty="0">
                <a:latin typeface="대한민국정부상징체 R" pitchFamily="18" charset="-127"/>
                <a:ea typeface="대한민국정부상징체 R" pitchFamily="18" charset="-127"/>
              </a:rPr>
              <a:t>팀원 소개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73" y="1417340"/>
            <a:ext cx="1329231" cy="1395653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71" y="1486148"/>
            <a:ext cx="1329231" cy="12870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29" y="1403311"/>
            <a:ext cx="1329231" cy="1369912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584012" y="1314498"/>
            <a:ext cx="1728192" cy="3343202"/>
            <a:chOff x="416496" y="1577398"/>
            <a:chExt cx="1872208" cy="401184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20" y="1756152"/>
              <a:ext cx="1440000" cy="1685107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416496" y="1577398"/>
              <a:ext cx="1872208" cy="4011842"/>
            </a:xfrm>
            <a:prstGeom prst="rect">
              <a:avLst/>
            </a:prstGeom>
            <a:noFill/>
            <a:ln w="3175">
              <a:solidFill>
                <a:srgbClr val="6B6B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30958" y="3441259"/>
              <a:ext cx="1643283" cy="1846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err="1">
                  <a:solidFill>
                    <a:srgbClr val="0D4371"/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류제건</a:t>
              </a:r>
              <a:r>
                <a:rPr lang="ko-KR" altLang="en-US" dirty="0">
                  <a:solidFill>
                    <a:srgbClr val="0D4371"/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 </a:t>
              </a:r>
              <a:r>
                <a:rPr lang="en-US" altLang="ko-KR" sz="1800" dirty="0">
                  <a:solidFill>
                    <a:srgbClr val="0D4371"/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(</a:t>
              </a:r>
              <a:r>
                <a:rPr lang="ko-KR" altLang="en-US" sz="1800" dirty="0">
                  <a:solidFill>
                    <a:srgbClr val="0D4371"/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팀장</a:t>
              </a:r>
              <a:r>
                <a:rPr lang="en-US" altLang="ko-KR" sz="1800" dirty="0" smtClean="0">
                  <a:solidFill>
                    <a:srgbClr val="0D4371"/>
                  </a:solidFill>
                  <a:latin typeface="대한민국정부상징체 R" pitchFamily="18" charset="-127"/>
                  <a:ea typeface="대한민국정부상징체 R" pitchFamily="18" charset="-127"/>
                </a:rPr>
                <a:t>)</a:t>
              </a:r>
              <a:endParaRPr lang="en-US" altLang="ko-KR" dirty="0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endParaRPr lang="en-US" altLang="ko-KR" dirty="0"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pPr algn="ctr"/>
              <a:r>
                <a:rPr lang="ko-KR" altLang="en-US" sz="1400" dirty="0">
                  <a:latin typeface="대한민국정부상징체 R" pitchFamily="18" charset="-127"/>
                  <a:ea typeface="대한민국정부상징체 R" pitchFamily="18" charset="-127"/>
                </a:rPr>
                <a:t>팀 소개</a:t>
              </a:r>
              <a:endParaRPr lang="en-US" altLang="ko-KR" sz="1400" dirty="0"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pPr algn="ctr"/>
              <a:r>
                <a:rPr lang="ko-KR" altLang="en-US" sz="1400" dirty="0">
                  <a:latin typeface="대한민국정부상징체 R" pitchFamily="18" charset="-127"/>
                  <a:ea typeface="대한민국정부상징체 R" pitchFamily="18" charset="-127"/>
                </a:rPr>
                <a:t>투어 예약</a:t>
              </a:r>
              <a:endParaRPr lang="en-US" altLang="ko-KR" sz="1400" dirty="0"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pPr algn="ctr"/>
              <a:endParaRPr lang="en-US" altLang="ko-KR" sz="1400" dirty="0">
                <a:latin typeface="대한민국정부상징체 R" pitchFamily="18" charset="-127"/>
                <a:ea typeface="대한민국정부상징체 R" pitchFamily="18" charset="-127"/>
              </a:endParaRPr>
            </a:p>
            <a:p>
              <a:pPr algn="ctr"/>
              <a:r>
                <a:rPr lang="ko-KR" altLang="en-US" sz="1400" dirty="0">
                  <a:latin typeface="대한민국정부상징체 R" pitchFamily="18" charset="-127"/>
                  <a:ea typeface="대한민국정부상징체 R" pitchFamily="18" charset="-127"/>
                </a:rPr>
                <a:t>발표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2644401" y="1314498"/>
            <a:ext cx="1728192" cy="3343202"/>
          </a:xfrm>
          <a:prstGeom prst="rect">
            <a:avLst/>
          </a:prstGeom>
          <a:noFill/>
          <a:ln w="31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760991" y="1314498"/>
            <a:ext cx="1728192" cy="3343202"/>
          </a:xfrm>
          <a:prstGeom prst="rect">
            <a:avLst/>
          </a:prstGeom>
          <a:noFill/>
          <a:ln w="31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831943" y="1314498"/>
            <a:ext cx="1728192" cy="3343202"/>
          </a:xfrm>
          <a:prstGeom prst="rect">
            <a:avLst/>
          </a:prstGeom>
          <a:noFill/>
          <a:ln w="3175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750076" y="2872165"/>
            <a:ext cx="1516877" cy="1528385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원아름</a:t>
            </a:r>
            <a:endParaRPr lang="en-US" altLang="ko-KR" dirty="0" smtClean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코스 후기 게시판</a:t>
            </a:r>
          </a:p>
          <a:p>
            <a:pPr algn="ctr" fontAlgn="base"/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통계</a:t>
            </a:r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en-US" altLang="ko-KR" sz="1400" dirty="0" smtClean="0">
                <a:latin typeface="대한민국정부상징체 R" pitchFamily="18" charset="-127"/>
                <a:ea typeface="대한민국정부상징체 R" pitchFamily="18" charset="-127"/>
              </a:rPr>
              <a:t>ERD / DB</a:t>
            </a:r>
            <a:endParaRPr lang="ko-KR" altLang="en-US" sz="14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866665" y="2874125"/>
            <a:ext cx="1516877" cy="1528385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양우진</a:t>
            </a:r>
            <a:endParaRPr lang="en-US" altLang="ko-KR" dirty="0" smtClean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마을 소개</a:t>
            </a:r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공지 사항</a:t>
            </a:r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화면 레이아웃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937618" y="2867716"/>
            <a:ext cx="1516877" cy="1312942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D4371"/>
                </a:solidFill>
                <a:latin typeface="대한민국정부상징체 R" pitchFamily="18" charset="-127"/>
                <a:ea typeface="대한민국정부상징체 R" pitchFamily="18" charset="-127"/>
              </a:rPr>
              <a:t>이용훈</a:t>
            </a:r>
            <a:endParaRPr lang="en-US" altLang="ko-KR" dirty="0" smtClean="0">
              <a:solidFill>
                <a:srgbClr val="0D4371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endParaRPr lang="en-US" altLang="ko-KR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회원 관리</a:t>
            </a:r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endParaRPr lang="en-US" altLang="ko-KR" sz="14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 fontAlgn="base"/>
            <a:r>
              <a:rPr lang="ko-KR" altLang="en-US" sz="1400" dirty="0">
                <a:latin typeface="대한민국정부상징체 R" pitchFamily="18" charset="-127"/>
                <a:ea typeface="대한민국정부상징체 R" pitchFamily="18" charset="-127"/>
              </a:rPr>
              <a:t>포트폴리오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01.</a:t>
            </a:r>
            <a:r>
              <a:rPr lang="ko-KR" altLang="en-US" sz="1100" dirty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팀 소개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26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6478" y="2169325"/>
            <a:ext cx="5251045" cy="137635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02 </a:t>
            </a:r>
            <a:r>
              <a:rPr lang="ko-KR" altLang="en-US" sz="4000" dirty="0"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91473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ostfiles.pstatic.net/MjAxOTA5MjBfMjMy/MDAxNTY4OTYyMjc4NjUw.1rjfA1fsqdCMob4FWKaNHaBv9tOr3BJScQC00m2nWfAg.MDh5AW3oxutml4TzZaVA3ckZJlPLzGs-g3I9lcfc76gg.JPEG.ecopassport/%EC%84%B1%EA%B3%BD%EB%A7%88%EC%9D%84_%EC%B9%B4%EB%93%9C%EB%89%B4%EC%8A%A4_1-02.jpg?type=w9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593" y="1824472"/>
            <a:ext cx="4552674" cy="32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주제 선정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>
                <a:latin typeface="대한민국정부상징체 R" pitchFamily="18" charset="-127"/>
                <a:ea typeface="대한민국정부상징체 R" pitchFamily="18" charset="-127"/>
              </a:rPr>
              <a:t>서울시 </a:t>
            </a:r>
            <a:r>
              <a:rPr lang="ko-KR" altLang="en-US" sz="2000" b="1" dirty="0" err="1">
                <a:latin typeface="대한민국정부상징체 R" pitchFamily="18" charset="-127"/>
                <a:ea typeface="대한민국정부상징체 R" pitchFamily="18" charset="-127"/>
              </a:rPr>
              <a:t>성곽마을</a:t>
            </a:r>
            <a:r>
              <a:rPr lang="ko-KR" altLang="en-US" sz="2000" b="1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2000" b="1" dirty="0" err="1">
                <a:latin typeface="대한민국정부상징체 R" pitchFamily="18" charset="-127"/>
                <a:ea typeface="대한민국정부상징체 R" pitchFamily="18" charset="-127"/>
              </a:rPr>
              <a:t>재생사업</a:t>
            </a:r>
            <a:r>
              <a:rPr lang="ko-KR" altLang="en-US" sz="2000" b="1" dirty="0"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en-US" altLang="ko-KR" sz="2000" b="1" dirty="0">
                <a:latin typeface="대한민국정부상징체 R" pitchFamily="18" charset="-127"/>
                <a:ea typeface="대한민국정부상징체 R" pitchFamily="18" charset="-127"/>
              </a:rPr>
              <a:t>(2014 ~ </a:t>
            </a:r>
            <a:r>
              <a:rPr lang="en-US" altLang="ko-KR" sz="2000" dirty="0">
                <a:latin typeface="대한민국정부상징체 R" pitchFamily="18" charset="-127"/>
                <a:ea typeface="대한민국정부상징체 R" pitchFamily="18" charset="-127"/>
              </a:rPr>
              <a:t>)</a:t>
            </a:r>
          </a:p>
          <a:p>
            <a:endParaRPr lang="en-US" altLang="ko-KR" sz="20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marL="0" indent="0">
              <a:buNone/>
            </a:pPr>
            <a:r>
              <a:rPr lang="ko-KR" altLang="en-US" sz="1600" b="1" dirty="0">
                <a:latin typeface="대한민국정부상징체 R" pitchFamily="18" charset="-127"/>
                <a:ea typeface="대한민국정부상징체 R" pitchFamily="18" charset="-127"/>
              </a:rPr>
              <a:t>사업 개요</a:t>
            </a:r>
            <a:endParaRPr lang="en-US" altLang="ko-KR" sz="1600" b="1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역사</a:t>
            </a:r>
            <a:r>
              <a:rPr lang="en-US" altLang="ko-KR" sz="14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, </a:t>
            </a:r>
            <a:r>
              <a:rPr lang="ko-KR" altLang="en-US" sz="14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생활</a:t>
            </a:r>
            <a:r>
              <a:rPr lang="en-US" altLang="ko-KR" sz="14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, </a:t>
            </a:r>
            <a:r>
              <a:rPr lang="ko-KR" altLang="en-US" sz="14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문화가 공존하는 </a:t>
            </a:r>
            <a:r>
              <a:rPr lang="ko-KR" altLang="en-US" sz="1400" dirty="0" err="1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성곽마을</a:t>
            </a:r>
            <a:endParaRPr lang="en-US" altLang="ko-KR" sz="1400" dirty="0">
              <a:solidFill>
                <a:srgbClr val="595959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서울의 미래 </a:t>
            </a:r>
            <a:r>
              <a:rPr lang="ko-KR" altLang="en-US" sz="1400" dirty="0" err="1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융합자산</a:t>
            </a:r>
            <a:r>
              <a:rPr lang="ko-KR" altLang="en-US" sz="14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 구축</a:t>
            </a:r>
            <a:endParaRPr lang="en-US" altLang="ko-KR" sz="1400" dirty="0">
              <a:solidFill>
                <a:srgbClr val="595959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 marL="0" indent="0">
              <a:buNone/>
            </a:pPr>
            <a:endParaRPr lang="en-US" altLang="ko-KR" sz="2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latin typeface="대한민국정부상징체 R" pitchFamily="18" charset="-127"/>
                <a:ea typeface="대한민국정부상징체 R" pitchFamily="18" charset="-127"/>
              </a:rPr>
              <a:t>대상</a:t>
            </a:r>
            <a:endParaRPr lang="en-US" altLang="ko-KR" sz="1800" b="1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9</a:t>
            </a:r>
            <a:r>
              <a:rPr lang="ko-KR" altLang="en-US" sz="14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개 권역 </a:t>
            </a:r>
            <a:r>
              <a:rPr lang="en-US" altLang="ko-KR" sz="14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22</a:t>
            </a:r>
            <a:r>
              <a:rPr lang="ko-KR" altLang="en-US" sz="14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개 마을</a:t>
            </a:r>
            <a:endParaRPr lang="en-US" altLang="ko-KR" sz="1400" dirty="0">
              <a:solidFill>
                <a:srgbClr val="595959"/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696039" y="3441113"/>
            <a:ext cx="797627" cy="682000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algn="ctr">
              <a:defRPr sz="1400" b="0" i="0" u="none" strike="noStrike" kern="1200" baseline="0">
                <a:solidFill>
                  <a:prstClr val="white"/>
                </a:solidFill>
                <a:latin typeface="대한민국정부상징체 R" pitchFamily="18" charset="-127"/>
                <a:ea typeface="대한민국정부상징체 R" pitchFamily="18" charset="-127"/>
                <a:cs typeface="+mn-cs"/>
              </a:defRPr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국내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>
              <a:defRPr sz="1400" b="0" i="0" u="none" strike="noStrike" kern="1200" baseline="0">
                <a:solidFill>
                  <a:prstClr val="white"/>
                </a:solidFill>
                <a:latin typeface="대한민국정부상징체 R" pitchFamily="18" charset="-127"/>
                <a:ea typeface="대한민국정부상징체 R" pitchFamily="18" charset="-127"/>
                <a:cs typeface="+mn-cs"/>
              </a:defRPr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여행</a:t>
            </a:r>
            <a:r>
              <a:rPr lang="ko-KR" altLang="en-US" dirty="0">
                <a:latin typeface="대한민국정부상징체 R" pitchFamily="18" charset="-127"/>
                <a:ea typeface="대한민국정부상징체 R" pitchFamily="18" charset="-127"/>
              </a:rPr>
              <a:t>
</a:t>
            </a:r>
            <a:r>
              <a:rPr lang="en-US" altLang="ko-KR" dirty="0">
                <a:latin typeface="대한민국정부상징체 R" pitchFamily="18" charset="-127"/>
                <a:ea typeface="대한민국정부상징체 R" pitchFamily="18" charset="-127"/>
              </a:rPr>
              <a:t>47%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02.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개요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52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 smtClean="0"/>
              <a:t>주제 선정 이유</a:t>
            </a:r>
            <a:endParaRPr lang="ko-KR" altLang="en-US" sz="29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대한민국정부상징체 R" pitchFamily="18" charset="-127"/>
                <a:ea typeface="대한민국정부상징체 R" pitchFamily="18" charset="-127"/>
              </a:rPr>
              <a:t>문제점</a:t>
            </a:r>
            <a:endParaRPr lang="en-US" altLang="ko-KR" sz="20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pic>
        <p:nvPicPr>
          <p:cNvPr id="14" name="_x136069272">
            <a:extLst>
              <a:ext uri="{FF2B5EF4-FFF2-40B4-BE49-F238E27FC236}">
                <a16:creationId xmlns:a16="http://schemas.microsoft.com/office/drawing/2014/main" xmlns="" id="{491E2E36-95E6-41B3-AB9D-D11646268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6" y="2617474"/>
            <a:ext cx="4441397" cy="231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84459" y="1957429"/>
            <a:ext cx="1728192" cy="4324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주민 소외 문제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378528" y="1968068"/>
            <a:ext cx="2392881" cy="4324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관광자원 단일화 문제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037300" y="1968068"/>
            <a:ext cx="3722261" cy="4324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rtlCol="0" anchor="ctr"/>
          <a:lstStyle/>
          <a:p>
            <a:pPr algn="ctr"/>
            <a:r>
              <a:rPr lang="ko-KR" altLang="en-US" sz="1800" dirty="0">
                <a:latin typeface="대한민국정부상징체 R" pitchFamily="18" charset="-127"/>
                <a:ea typeface="대한민국정부상징체 R" pitchFamily="18" charset="-127"/>
              </a:rPr>
              <a:t>일부 성곽마을에만 인지도 쏠림 현상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040421" y="2617479"/>
            <a:ext cx="3719133" cy="728166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marL="253260" indent="-25326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사업 정책 </a:t>
            </a:r>
            <a:r>
              <a:rPr lang="en-US" altLang="ko-KR" sz="1400" dirty="0" err="1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vs</a:t>
            </a:r>
            <a:r>
              <a:rPr lang="en-US" altLang="ko-KR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주민 합의 </a:t>
            </a:r>
            <a:endParaRPr lang="en-US" altLang="ko-KR" sz="1400" dirty="0">
              <a:solidFill>
                <a:srgbClr val="000000"/>
              </a:solidFill>
              <a:latin typeface="대한민국정부상징체 R" pitchFamily="18" charset="-127"/>
              <a:ea typeface="대한민국정부상징체 R" pitchFamily="18" charset="-127"/>
            </a:endParaRPr>
          </a:p>
          <a:p>
            <a:pPr marL="253260" indent="-25326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일부 </a:t>
            </a:r>
            <a:r>
              <a:rPr lang="ko-KR" altLang="en-US" sz="1400" dirty="0" err="1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성곽마을만</a:t>
            </a:r>
            <a:r>
              <a:rPr lang="ko-KR" altLang="en-US" sz="1400" dirty="0">
                <a:solidFill>
                  <a:srgbClr val="000000"/>
                </a:solidFill>
                <a:latin typeface="대한민국정부상징체 R" pitchFamily="18" charset="-127"/>
                <a:ea typeface="대한민국정부상징체 R" pitchFamily="18" charset="-127"/>
              </a:rPr>
              <a:t> 인지도 높음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84476" y="5017769"/>
            <a:ext cx="3001131" cy="266501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r>
              <a:rPr lang="ko-KR" altLang="en-US" sz="1200" dirty="0" err="1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대표사례</a:t>
            </a:r>
            <a:r>
              <a:rPr lang="ko-KR" altLang="en-US" sz="12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 </a:t>
            </a:r>
            <a:r>
              <a:rPr lang="en-US" altLang="ko-KR" sz="12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: </a:t>
            </a:r>
            <a:r>
              <a:rPr lang="ko-KR" altLang="en-US" sz="1200" dirty="0" err="1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이화벽화마을</a:t>
            </a:r>
            <a:endParaRPr lang="ko-KR" altLang="en-US" sz="1200" dirty="0">
              <a:solidFill>
                <a:srgbClr val="595959"/>
              </a:solidFill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02.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개요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03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97227"/>
            <a:ext cx="8229600" cy="952500"/>
          </a:xfrm>
        </p:spPr>
        <p:txBody>
          <a:bodyPr>
            <a:normAutofit/>
          </a:bodyPr>
          <a:lstStyle/>
          <a:p>
            <a:pPr algn="l"/>
            <a:r>
              <a:rPr lang="ko-KR" altLang="en-US" sz="2900" dirty="0"/>
              <a:t>주제 선정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대한민국정부상징체 R" pitchFamily="18" charset="-127"/>
                <a:ea typeface="대한민국정부상징체 R" pitchFamily="18" charset="-127"/>
              </a:rPr>
              <a:t>증가하는 국내 여행 관심</a:t>
            </a:r>
            <a:endParaRPr lang="en-US" altLang="ko-KR" sz="20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graphicFrame>
        <p:nvGraphicFramePr>
          <p:cNvPr id="21" name="차트 20"/>
          <p:cNvGraphicFramePr/>
          <p:nvPr>
            <p:extLst>
              <p:ext uri="{D42A27DB-BD31-4B8C-83A1-F6EECF244321}">
                <p14:modId xmlns:p14="http://schemas.microsoft.com/office/powerpoint/2010/main" val="257278107"/>
              </p:ext>
            </p:extLst>
          </p:nvPr>
        </p:nvGraphicFramePr>
        <p:xfrm>
          <a:off x="185051" y="1800000"/>
          <a:ext cx="2990769" cy="30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차트 21"/>
          <p:cNvGraphicFramePr/>
          <p:nvPr>
            <p:extLst>
              <p:ext uri="{D42A27DB-BD31-4B8C-83A1-F6EECF244321}">
                <p14:modId xmlns:p14="http://schemas.microsoft.com/office/powerpoint/2010/main" val="3689459833"/>
              </p:ext>
            </p:extLst>
          </p:nvPr>
        </p:nvGraphicFramePr>
        <p:xfrm>
          <a:off x="2843808" y="1800002"/>
          <a:ext cx="2990769" cy="311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159092" y="3055425"/>
            <a:ext cx="1545863" cy="297279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pPr algn="ctr"/>
            <a:r>
              <a:rPr lang="en-US" altLang="ko-KR" sz="1400" dirty="0">
                <a:latin typeface="대한민국정부상징체 R" pitchFamily="18" charset="-127"/>
                <a:ea typeface="대한민국정부상징체 R" pitchFamily="18" charset="-127"/>
              </a:rPr>
              <a:t>▲ 10.3%</a:t>
            </a:r>
            <a:endParaRPr lang="ko-KR" altLang="en-US" sz="14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graphicFrame>
        <p:nvGraphicFramePr>
          <p:cNvPr id="25" name="차트 24"/>
          <p:cNvGraphicFramePr/>
          <p:nvPr>
            <p:extLst>
              <p:ext uri="{D42A27DB-BD31-4B8C-83A1-F6EECF244321}">
                <p14:modId xmlns:p14="http://schemas.microsoft.com/office/powerpoint/2010/main" val="2281486349"/>
              </p:ext>
            </p:extLst>
          </p:nvPr>
        </p:nvGraphicFramePr>
        <p:xfrm>
          <a:off x="5919332" y="1800000"/>
          <a:ext cx="2990769" cy="30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직사각형 25"/>
          <p:cNvSpPr/>
          <p:nvPr/>
        </p:nvSpPr>
        <p:spPr>
          <a:xfrm>
            <a:off x="716818" y="4657726"/>
            <a:ext cx="3001131" cy="266501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r>
              <a:rPr lang="ko-KR" altLang="en-US" sz="12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출처</a:t>
            </a:r>
            <a:r>
              <a:rPr lang="en-US" altLang="ko-KR" sz="12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: </a:t>
            </a:r>
            <a:r>
              <a:rPr lang="ko-KR" altLang="en-US" sz="12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한국문화관광연구원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699009" y="4657727"/>
            <a:ext cx="1699973" cy="266501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r>
              <a:rPr lang="ko-KR" altLang="en-US" sz="12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출처</a:t>
            </a:r>
            <a:r>
              <a:rPr lang="en-US" altLang="ko-KR" sz="12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: </a:t>
            </a:r>
            <a:r>
              <a:rPr lang="ko-KR" altLang="en-US" sz="1200" dirty="0">
                <a:solidFill>
                  <a:srgbClr val="595959"/>
                </a:solidFill>
                <a:latin typeface="대한민국정부상징체 R" pitchFamily="18" charset="-127"/>
                <a:ea typeface="대한민국정부상징체 R" pitchFamily="18" charset="-127"/>
              </a:rPr>
              <a:t>경기관광공사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92623" y="3441113"/>
            <a:ext cx="1545863" cy="266501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pPr algn="ctr"/>
            <a:r>
              <a:rPr lang="en-US" altLang="ko-KR" sz="1200" dirty="0">
                <a:latin typeface="대한민국정부상징체 R" pitchFamily="18" charset="-127"/>
                <a:ea typeface="대한민국정부상징체 R" pitchFamily="18" charset="-127"/>
              </a:rPr>
              <a:t>150,577</a:t>
            </a:r>
            <a:endParaRPr lang="ko-KR" altLang="en-US" sz="12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40266" y="2317469"/>
            <a:ext cx="1545863" cy="266501"/>
          </a:xfrm>
          <a:prstGeom prst="rect">
            <a:avLst/>
          </a:prstGeom>
          <a:noFill/>
        </p:spPr>
        <p:txBody>
          <a:bodyPr wrap="square" lIns="81043" tIns="40522" rIns="81043" bIns="40522" rtlCol="0">
            <a:spAutoFit/>
          </a:bodyPr>
          <a:lstStyle/>
          <a:p>
            <a:pPr algn="ctr"/>
            <a:r>
              <a:rPr lang="en-US" altLang="ko-KR" sz="1200" dirty="0">
                <a:latin typeface="대한민국정부상징체 R" pitchFamily="18" charset="-127"/>
                <a:ea typeface="대한민국정부상징체 R" pitchFamily="18" charset="-127"/>
              </a:rPr>
              <a:t>166,038</a:t>
            </a:r>
            <a:endParaRPr lang="ko-KR" altLang="en-US" sz="1200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2308" y="1908837"/>
            <a:ext cx="2648323" cy="389612"/>
          </a:xfrm>
          <a:prstGeom prst="rect">
            <a:avLst/>
          </a:prstGeom>
        </p:spPr>
        <p:txBody>
          <a:bodyPr wrap="none" lIns="81043" tIns="40522" rIns="81043" bIns="40522">
            <a:spAutoFit/>
          </a:bodyPr>
          <a:lstStyle/>
          <a:p>
            <a:pPr algn="ctr">
              <a:defRPr sz="2000" b="0" i="0" u="none" strike="noStrike" kern="1200" spc="0" baseline="0">
                <a:solidFill>
                  <a:sysClr val="windowText" lastClr="000000"/>
                </a:solidFill>
                <a:latin typeface="대한민국정부상징체 R" pitchFamily="18" charset="-127"/>
                <a:ea typeface="대한민국정부상징체 R" pitchFamily="18" charset="-127"/>
                <a:cs typeface="+mn-cs"/>
              </a:defRPr>
            </a:pPr>
            <a:r>
              <a:rPr lang="en-US" altLang="ko-KR" dirty="0" smtClean="0">
                <a:latin typeface="대한민국정부상징체 R" pitchFamily="18" charset="-127"/>
                <a:ea typeface="대한민국정부상징체 R" pitchFamily="18" charset="-127"/>
              </a:rPr>
              <a:t>2017</a:t>
            </a:r>
            <a:r>
              <a:rPr lang="ko-KR" altLang="en-US" dirty="0" smtClean="0">
                <a:latin typeface="대한민국정부상징체 R" pitchFamily="18" charset="-127"/>
                <a:ea typeface="대한민국정부상징체 R" pitchFamily="18" charset="-127"/>
              </a:rPr>
              <a:t>년 국내 여행 경험</a:t>
            </a:r>
            <a:endParaRPr lang="ko-KR" altLang="en-US" dirty="0">
              <a:latin typeface="대한민국정부상징체 R" pitchFamily="18" charset="-127"/>
              <a:ea typeface="대한민국정부상징체 R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696039" y="3441113"/>
            <a:ext cx="797627" cy="682000"/>
          </a:xfrm>
          <a:prstGeom prst="rect">
            <a:avLst/>
          </a:prstGeom>
        </p:spPr>
        <p:txBody>
          <a:bodyPr wrap="square" lIns="81043" tIns="40522" rIns="81043" bIns="40522">
            <a:spAutoFit/>
          </a:bodyPr>
          <a:lstStyle/>
          <a:p>
            <a:pPr algn="ctr">
              <a:defRPr sz="1400" b="0" i="0" u="none" strike="noStrike" kern="1200" baseline="0">
                <a:solidFill>
                  <a:prstClr val="white"/>
                </a:solidFill>
                <a:latin typeface="대한민국정부상징체 R" pitchFamily="18" charset="-127"/>
                <a:ea typeface="대한민국정부상징체 R" pitchFamily="18" charset="-127"/>
                <a:cs typeface="+mn-cs"/>
              </a:defRPr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국내</a:t>
            </a:r>
            <a:endParaRPr lang="en-US" altLang="ko-KR" sz="1100" dirty="0">
              <a:latin typeface="대한민국정부상징체 R" pitchFamily="18" charset="-127"/>
              <a:ea typeface="대한민국정부상징체 R" pitchFamily="18" charset="-127"/>
            </a:endParaRPr>
          </a:p>
          <a:p>
            <a:pPr algn="ctr">
              <a:defRPr sz="1400" b="0" i="0" u="none" strike="noStrike" kern="1200" baseline="0">
                <a:solidFill>
                  <a:prstClr val="white"/>
                </a:solidFill>
                <a:latin typeface="대한민국정부상징체 R" pitchFamily="18" charset="-127"/>
                <a:ea typeface="대한민국정부상징체 R" pitchFamily="18" charset="-127"/>
                <a:cs typeface="+mn-cs"/>
              </a:defRPr>
            </a:pPr>
            <a:r>
              <a:rPr lang="ko-KR" altLang="en-US" sz="1100" dirty="0">
                <a:latin typeface="대한민국정부상징체 R" pitchFamily="18" charset="-127"/>
                <a:ea typeface="대한민국정부상징체 R" pitchFamily="18" charset="-127"/>
              </a:rPr>
              <a:t>여행</a:t>
            </a:r>
            <a:r>
              <a:rPr lang="ko-KR" altLang="en-US" dirty="0">
                <a:latin typeface="대한민국정부상징체 R" pitchFamily="18" charset="-127"/>
                <a:ea typeface="대한민국정부상징체 R" pitchFamily="18" charset="-127"/>
              </a:rPr>
              <a:t>
</a:t>
            </a:r>
            <a:r>
              <a:rPr lang="en-US" altLang="ko-KR" dirty="0">
                <a:latin typeface="대한민국정부상징체 R" pitchFamily="18" charset="-127"/>
                <a:ea typeface="대한민국정부상징체 R" pitchFamily="18" charset="-127"/>
              </a:rPr>
              <a:t>47%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3528" y="102528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02.</a:t>
            </a:r>
            <a:r>
              <a:rPr lang="ko-KR" altLang="en-US" sz="1100" dirty="0" smtClean="0">
                <a:solidFill>
                  <a:srgbClr val="595959"/>
                </a:solidFill>
                <a:latin typeface="대한민국정부상징체 R" panose="02020503020101020101" pitchFamily="18" charset="-127"/>
                <a:ea typeface="대한민국정부상징체 R" panose="02020503020101020101" pitchFamily="18" charset="-127"/>
              </a:rPr>
              <a:t> 프로젝트 개요</a:t>
            </a:r>
            <a:endParaRPr lang="ko-KR" altLang="en-US" sz="1100" dirty="0">
              <a:solidFill>
                <a:srgbClr val="595959"/>
              </a:solidFill>
              <a:latin typeface="대한민국정부상징체 R" panose="02020503020101020101" pitchFamily="18" charset="-127"/>
              <a:ea typeface="대한민국정부상징체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7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2224</TotalTime>
  <Words>1932</Words>
  <Application>Microsoft Office PowerPoint</Application>
  <PresentationFormat>화면 슬라이드 쇼(16:10)</PresentationFormat>
  <Paragraphs>814</Paragraphs>
  <Slides>46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굴림</vt:lpstr>
      <vt:lpstr>Arial</vt:lpstr>
      <vt:lpstr>MS Gothic</vt:lpstr>
      <vt:lpstr>나눔스퀘어 Bold</vt:lpstr>
      <vt:lpstr>맑은 고딕</vt:lpstr>
      <vt:lpstr>대한민국정부상징체 R</vt:lpstr>
      <vt:lpstr>고도 M</vt:lpstr>
      <vt:lpstr>Office 테마</vt:lpstr>
      <vt:lpstr>디자인 사용자 지정</vt:lpstr>
      <vt:lpstr>PowerPoint 프레젠테이션</vt:lpstr>
      <vt:lpstr>목   차</vt:lpstr>
      <vt:lpstr>01 팀 소개</vt:lpstr>
      <vt:lpstr>PowerPoint 프레젠테이션</vt:lpstr>
      <vt:lpstr>팀원 소개</vt:lpstr>
      <vt:lpstr>02 프로젝트 개요</vt:lpstr>
      <vt:lpstr>주제 선정 이유</vt:lpstr>
      <vt:lpstr>주제 선정 이유</vt:lpstr>
      <vt:lpstr>주제 선정 이유</vt:lpstr>
      <vt:lpstr>목표 및 기대효과</vt:lpstr>
      <vt:lpstr>03 프로젝트 기획</vt:lpstr>
      <vt:lpstr>프로젝트 요약</vt:lpstr>
      <vt:lpstr>개발 / 서버 환경, 개발 기술</vt:lpstr>
      <vt:lpstr>PowerPoint 프레젠테이션</vt:lpstr>
      <vt:lpstr>PowerPoint 프레젠테이션</vt:lpstr>
      <vt:lpstr>PowerPoint 프레젠테이션</vt:lpstr>
      <vt:lpstr>PowerPoint 프레젠테이션</vt:lpstr>
      <vt:lpstr>04 프로젝트 내용</vt:lpstr>
      <vt:lpstr>주요 기능 요약</vt:lpstr>
      <vt:lpstr>메인 페이지 </vt:lpstr>
      <vt:lpstr>로그인</vt:lpstr>
      <vt:lpstr>회원가입</vt:lpstr>
      <vt:lpstr>회원가입 (유효성 검사)</vt:lpstr>
      <vt:lpstr>헤더</vt:lpstr>
      <vt:lpstr>주요 기능 – 예약 시스템</vt:lpstr>
      <vt:lpstr>주요 기능 – 예약 시스템</vt:lpstr>
      <vt:lpstr>주요 기능 – 예약 시스템</vt:lpstr>
      <vt:lpstr>주요 기능 – 예약 시스템</vt:lpstr>
      <vt:lpstr>주요 기능 – 예약 시스템</vt:lpstr>
      <vt:lpstr>주요 기능 – 예약 시스템</vt:lpstr>
      <vt:lpstr>주요 기능 – 예약 시스템</vt:lpstr>
      <vt:lpstr>주요 기능 – 예약 시스템</vt:lpstr>
      <vt:lpstr>주요 기능 – 예약 시스템</vt:lpstr>
      <vt:lpstr>주요 기능 – 후기 게시판</vt:lpstr>
      <vt:lpstr>주요 기능 – 후기 게시판</vt:lpstr>
      <vt:lpstr>주요 기능 – 후기 게시판 </vt:lpstr>
      <vt:lpstr>주요 기능 – 후기 게시판</vt:lpstr>
      <vt:lpstr>주요 기능 – 후기 게시판</vt:lpstr>
      <vt:lpstr>주요 기능 – 후기 게시판</vt:lpstr>
      <vt:lpstr>주요 기능 – 공지 게시판</vt:lpstr>
      <vt:lpstr>주요 기능 – 공지 게시판</vt:lpstr>
      <vt:lpstr>주요 기능 – 공지 게시판</vt:lpstr>
      <vt:lpstr>주요 기능 – 마을소개 지도 API</vt:lpstr>
      <vt:lpstr>05 시연</vt:lpstr>
      <vt:lpstr>Q&amp;A</vt:lpstr>
      <vt:lpstr>감사합니다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기반 안드로이드 앱 개발_D 돌레길 공존</dc:title>
  <dc:creator>TJ</dc:creator>
  <cp:lastModifiedBy>TJ</cp:lastModifiedBy>
  <cp:revision>237</cp:revision>
  <dcterms:created xsi:type="dcterms:W3CDTF">2020-06-23T02:36:22Z</dcterms:created>
  <dcterms:modified xsi:type="dcterms:W3CDTF">2020-07-22T04:59:48Z</dcterms:modified>
</cp:coreProperties>
</file>